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58" r:id="rId4"/>
    <p:sldId id="259" r:id="rId5"/>
    <p:sldId id="260" r:id="rId6"/>
    <p:sldId id="262" r:id="rId7"/>
    <p:sldId id="261" r:id="rId8"/>
    <p:sldId id="264" r:id="rId9"/>
    <p:sldId id="265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6"/>
    <p:restoredTop sz="95872"/>
  </p:normalViewPr>
  <p:slideViewPr>
    <p:cSldViewPr snapToGrid="0">
      <p:cViewPr varScale="1">
        <p:scale>
          <a:sx n="62" d="100"/>
          <a:sy n="62" d="100"/>
        </p:scale>
        <p:origin x="208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CE9921-A17A-3259-4A23-EA43036E2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CD8FE44-6986-17AD-1A68-467EB87B2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6F8C30-1FAA-92F2-0808-4B252182C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B788-6DF5-914F-B177-4BCEBB7AC363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19B69C-9919-CF96-0D92-FBB20430A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C5C1EA7-66E8-CF54-D052-E6698833B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2CF5-F6DF-7241-B6A9-BE08D20AE2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9020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9401F9-DCA9-A8F5-6B92-595A518A1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D29A016-B7FE-0808-02AD-468A3FD46D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75E5E6-7ED7-AC97-6E98-E8CFD917A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B788-6DF5-914F-B177-4BCEBB7AC363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DD0C10-4863-9F9A-8932-A08167C90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5ED350-CEB4-E184-F887-8677B06AC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2CF5-F6DF-7241-B6A9-BE08D20AE2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596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1948996-CFA9-F2B0-01BC-A21A1849F2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8891010-2F8B-B4A6-9918-816FF1561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4EE7BD-2DE0-C6FD-C903-FF68229A6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B788-6DF5-914F-B177-4BCEBB7AC363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4AD746-4C9B-2F65-0054-5AD99A56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D91D28-1F1B-E99E-FB02-D343BCF5C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2CF5-F6DF-7241-B6A9-BE08D20AE2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3113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2A8E4E-4679-B198-83E9-1EF8C7320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58C40B-02AE-23EE-E4F3-2AE1623E2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DE311F-8E87-182C-D349-47D7EFEE6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B788-6DF5-914F-B177-4BCEBB7AC363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A370A3-04A6-F827-ECFE-0F07F525A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57A357-2F52-422A-7CD1-44A7ED278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2CF5-F6DF-7241-B6A9-BE08D20AE2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4756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B50E6A-7D55-42E8-A45C-67C7D7AA5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367C601-02F2-D24F-A93D-CD7FEB2DB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0CD5A63-DD3C-719D-D14D-68F2286A5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B788-6DF5-914F-B177-4BCEBB7AC363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58C92B-3010-F72E-FD66-AD96AD000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220F2C-39FA-C61F-9EEF-65346C2E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2CF5-F6DF-7241-B6A9-BE08D20AE2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8845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8BBEDC-DAFE-D720-00D1-FC91DBA8E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84FA56-2219-A1D8-0518-D3FDFBCB4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01E8A38-AFA7-85E5-2640-A8C130C1E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282BBAE-2674-1DD1-2E25-42C144A1E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B788-6DF5-914F-B177-4BCEBB7AC363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EDA87D0-C222-AD3A-1B68-8D6426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0ACB496-8D12-D98D-0209-A7FCF32F3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2CF5-F6DF-7241-B6A9-BE08D20AE2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386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576075-8642-3732-19F0-D61792EA8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89D3F38-D30A-2603-92F5-880223BA7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D8E00A9-FBFF-4765-7B5D-FDEFA481E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88599CC-D8E1-2210-47D5-DF9BF331C8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68C6BE2-EB82-6F29-985D-1B0537300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C145085-E0D3-AC54-4608-13AC0D914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B788-6DF5-914F-B177-4BCEBB7AC363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17E2AA0-594D-9C49-31D1-F856B9F47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3A38106-C97A-80D5-E858-E4D38C1DB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2CF5-F6DF-7241-B6A9-BE08D20AE2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654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A84957-28AC-E1D9-C5C8-33AFCE085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8CD0D3C-707F-659A-8105-3CCF36BF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B788-6DF5-914F-B177-4BCEBB7AC363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160F080-483B-ECC6-2626-FC1DCB997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D5B6132-0B44-305E-61AE-60F87BC56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2CF5-F6DF-7241-B6A9-BE08D20AE2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1998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E62739E-B190-71D4-C07A-79993BC97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B788-6DF5-914F-B177-4BCEBB7AC363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F197530-3DF9-8E7C-20B4-D52E17CF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878FE1F-A972-0090-39F4-1A77F3885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2CF5-F6DF-7241-B6A9-BE08D20AE2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0242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9F5C35-6BDE-BB1A-836A-0F138C37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C79ECC-D82F-810A-8364-F25E3CD98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4B1BF72-E9C4-4541-0835-6385FB80C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A9673F-B26E-946C-AFA2-3CF7C7454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B788-6DF5-914F-B177-4BCEBB7AC363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C0E142-7C3B-5C06-049B-9C97DDBA1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ABAC05C-9267-AB0B-41D5-39FD8E6BA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2CF5-F6DF-7241-B6A9-BE08D20AE2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366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8D687D-9BD3-C785-6CF3-AC761EBAC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5B3A1E5-06EE-ED0D-33DD-BB19DE1338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E455EF2-DFCF-8500-D42B-AB113AC6BA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7FAB105-DD57-847D-3F30-A084BC147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B788-6DF5-914F-B177-4BCEBB7AC363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FB75A7-69E6-5672-F2ED-13029EADB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4B6FCA-D438-92EE-BB32-9402F9014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F2CF5-F6DF-7241-B6A9-BE08D20AE2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2580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0268542-3151-AF8F-6DB9-ED272DFA6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EC8D8A-D524-6254-56A7-81B872891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0E1B27-1996-8CCA-7B89-A4230EEED8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8B788-6DF5-914F-B177-4BCEBB7AC363}" type="datetimeFigureOut">
              <a:rPr lang="de-DE" smtClean="0"/>
              <a:t>07.10.24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F8143A8-E770-984D-7052-B55B377213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9DDC26-7B46-9636-3953-AA0A4A3E19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F2CF5-F6DF-7241-B6A9-BE08D20AE2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0811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1.jpeg"/><Relationship Id="rId7" Type="http://schemas.openxmlformats.org/officeDocument/2006/relationships/image" Target="../media/image16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Personen, die Händchen halten">
            <a:extLst>
              <a:ext uri="{FF2B5EF4-FFF2-40B4-BE49-F238E27FC236}">
                <a16:creationId xmlns:a16="http://schemas.microsoft.com/office/drawing/2014/main" id="{1EA013B1-4E95-9909-9895-D2E80A4FFF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3AEBF0EB-C2C1-072A-9A94-180582562B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229" y="1491022"/>
            <a:ext cx="4337577" cy="2273258"/>
          </a:xfrm>
          <a:noFill/>
        </p:spPr>
        <p:txBody>
          <a:bodyPr>
            <a:noAutofit/>
          </a:bodyPr>
          <a:lstStyle/>
          <a:p>
            <a:r>
              <a:rPr lang="de-DE" sz="7200"/>
              <a:t>Erste-Hilfe-</a:t>
            </a:r>
            <a:br>
              <a:rPr lang="de-DE" sz="7200"/>
            </a:br>
            <a:r>
              <a:rPr lang="de-DE" sz="7200"/>
              <a:t>Kurs</a:t>
            </a:r>
            <a:endParaRPr lang="de-DE" sz="72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B4A9597-275D-07B0-928D-C3D38723D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229" y="4629234"/>
            <a:ext cx="3973386" cy="1485319"/>
          </a:xfrm>
          <a:noFill/>
        </p:spPr>
        <p:txBody>
          <a:bodyPr>
            <a:normAutofit/>
          </a:bodyPr>
          <a:lstStyle/>
          <a:p>
            <a:r>
              <a:rPr lang="de-DE"/>
              <a:t>Jahrgangsstufe 10</a:t>
            </a:r>
          </a:p>
          <a:p>
            <a:pPr algn="l"/>
            <a:r>
              <a:rPr lang="de-DE"/>
              <a:t>Riemenschneider-Gymnasium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1547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257177CA-B445-7BEE-119B-2610490B195F}"/>
              </a:ext>
            </a:extLst>
          </p:cNvPr>
          <p:cNvSpPr txBox="1"/>
          <p:nvPr/>
        </p:nvSpPr>
        <p:spPr>
          <a:xfrm>
            <a:off x="857250" y="937559"/>
            <a:ext cx="101012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effectLst/>
                <a:latin typeface="Arial" panose="020B0604020202020204" pitchFamily="34" charset="0"/>
              </a:rPr>
              <a:t>Unterlassene Hilfeleistung (§ 323c StGB) </a:t>
            </a:r>
            <a:endParaRPr lang="de-DE" dirty="0">
              <a:effectLst/>
            </a:endParaRPr>
          </a:p>
          <a:p>
            <a:r>
              <a:rPr lang="de-DE" sz="1800" dirty="0">
                <a:effectLst/>
                <a:latin typeface="ArialMT"/>
              </a:rPr>
              <a:t>Jeder </a:t>
            </a:r>
            <a:r>
              <a:rPr lang="de-DE" sz="1800" u="sng" dirty="0">
                <a:effectLst/>
                <a:latin typeface="ArialMT"/>
              </a:rPr>
              <a:t>muss</a:t>
            </a:r>
            <a:r>
              <a:rPr lang="de-DE" sz="1800" dirty="0">
                <a:effectLst/>
                <a:latin typeface="ArialMT"/>
              </a:rPr>
              <a:t> helfen (bei </a:t>
            </a:r>
            <a:r>
              <a:rPr lang="de-DE" sz="1800" dirty="0" err="1">
                <a:effectLst/>
                <a:latin typeface="ArialMT"/>
              </a:rPr>
              <a:t>Unglücksfällen</a:t>
            </a:r>
            <a:r>
              <a:rPr lang="de-DE" sz="1800" dirty="0">
                <a:effectLst/>
                <a:latin typeface="ArialMT"/>
              </a:rPr>
              <a:t>, gemeiner Gefahr, Not), </a:t>
            </a:r>
          </a:p>
          <a:p>
            <a:r>
              <a:rPr lang="de-DE" sz="1800" dirty="0">
                <a:solidFill>
                  <a:srgbClr val="FF0000"/>
                </a:solidFill>
                <a:effectLst/>
                <a:latin typeface="Wingdings" pitchFamily="2" charset="2"/>
              </a:rPr>
              <a:t> </a:t>
            </a:r>
            <a:r>
              <a:rPr lang="de-DE" dirty="0">
                <a:latin typeface="ArialMT"/>
              </a:rPr>
              <a:t>falls erforderlich</a:t>
            </a:r>
            <a:br>
              <a:rPr lang="de-DE" sz="1800" dirty="0">
                <a:effectLst/>
                <a:latin typeface="ArialMT"/>
              </a:rPr>
            </a:br>
            <a:r>
              <a:rPr lang="de-DE" sz="1800" dirty="0">
                <a:solidFill>
                  <a:srgbClr val="FF0000"/>
                </a:solidFill>
                <a:effectLst/>
                <a:latin typeface="Wingdings" pitchFamily="2" charset="2"/>
              </a:rPr>
              <a:t> </a:t>
            </a:r>
            <a:r>
              <a:rPr lang="de-DE" sz="1800" dirty="0">
                <a:effectLst/>
                <a:latin typeface="ArialMT"/>
              </a:rPr>
              <a:t>den </a:t>
            </a:r>
            <a:r>
              <a:rPr lang="de-DE" sz="1800" dirty="0" err="1">
                <a:effectLst/>
                <a:latin typeface="ArialMT"/>
              </a:rPr>
              <a:t>Umständen</a:t>
            </a:r>
            <a:r>
              <a:rPr lang="de-DE" sz="1800" dirty="0">
                <a:effectLst/>
                <a:latin typeface="ArialMT"/>
              </a:rPr>
              <a:t> nach zumutbar</a:t>
            </a:r>
            <a:br>
              <a:rPr lang="de-DE" sz="1800" dirty="0">
                <a:effectLst/>
                <a:latin typeface="ArialMT"/>
              </a:rPr>
            </a:br>
            <a:r>
              <a:rPr lang="de-DE" sz="1800" dirty="0">
                <a:solidFill>
                  <a:srgbClr val="FF0000"/>
                </a:solidFill>
                <a:effectLst/>
                <a:latin typeface="Wingdings" pitchFamily="2" charset="2"/>
              </a:rPr>
              <a:t> </a:t>
            </a:r>
            <a:r>
              <a:rPr lang="de-DE" sz="1800" dirty="0">
                <a:effectLst/>
                <a:latin typeface="ArialMT"/>
              </a:rPr>
              <a:t>ohne Verletzung anderer wichtiger Pflichten </a:t>
            </a:r>
            <a:r>
              <a:rPr lang="de-DE" sz="1800" dirty="0" err="1">
                <a:effectLst/>
                <a:latin typeface="ArialMT"/>
              </a:rPr>
              <a:t>möglich</a:t>
            </a:r>
            <a:r>
              <a:rPr lang="de-DE" sz="1800" dirty="0">
                <a:effectLst/>
                <a:latin typeface="ArialMT"/>
              </a:rPr>
              <a:t> </a:t>
            </a:r>
            <a:endParaRPr lang="de-DE" dirty="0">
              <a:effectLst/>
            </a:endParaRPr>
          </a:p>
          <a:p>
            <a:r>
              <a:rPr lang="de-DE" sz="1800" dirty="0">
                <a:solidFill>
                  <a:srgbClr val="FF0000"/>
                </a:solidFill>
                <a:effectLst/>
                <a:latin typeface="Wingdings" pitchFamily="2" charset="2"/>
              </a:rPr>
              <a:t> </a:t>
            </a:r>
            <a:r>
              <a:rPr lang="de-DE" sz="1800" dirty="0">
                <a:effectLst/>
                <a:latin typeface="ArialMT"/>
              </a:rPr>
              <a:t>ohne erhebliche eigene Gefahr </a:t>
            </a:r>
            <a:r>
              <a:rPr lang="de-DE" sz="1800" dirty="0" err="1">
                <a:effectLst/>
                <a:latin typeface="ArialMT"/>
              </a:rPr>
              <a:t>möglich</a:t>
            </a:r>
            <a:r>
              <a:rPr lang="de-DE" sz="1800" dirty="0">
                <a:effectLst/>
                <a:latin typeface="ArialMT"/>
              </a:rPr>
              <a:t> </a:t>
            </a:r>
            <a:endParaRPr lang="de-DE" dirty="0">
              <a:effectLst/>
            </a:endParaRPr>
          </a:p>
          <a:p>
            <a:r>
              <a:rPr lang="de-DE" sz="1800" dirty="0">
                <a:effectLst/>
                <a:latin typeface="ArialMT"/>
              </a:rPr>
              <a:t>Sollte unter gewissen </a:t>
            </a:r>
            <a:r>
              <a:rPr lang="de-DE" sz="1800" dirty="0" err="1">
                <a:effectLst/>
                <a:latin typeface="ArialMT"/>
              </a:rPr>
              <a:t>Umständen</a:t>
            </a:r>
            <a:r>
              <a:rPr lang="de-DE" sz="1800" dirty="0">
                <a:effectLst/>
                <a:latin typeface="ArialMT"/>
              </a:rPr>
              <a:t> eine direkte Hilfeleistung ausgeschlossen sein, ist jedoch meistens </a:t>
            </a:r>
            <a:r>
              <a:rPr lang="de-DE" sz="1800" b="1" dirty="0">
                <a:effectLst/>
                <a:latin typeface="Arial" panose="020B0604020202020204" pitchFamily="34" charset="0"/>
              </a:rPr>
              <a:t>zumindest ein Notruf </a:t>
            </a:r>
            <a:r>
              <a:rPr lang="de-DE" sz="1800" dirty="0" err="1">
                <a:effectLst/>
                <a:latin typeface="ArialMT"/>
              </a:rPr>
              <a:t>möglich</a:t>
            </a:r>
            <a:r>
              <a:rPr lang="de-DE" sz="1800" dirty="0">
                <a:effectLst/>
                <a:latin typeface="ArialMT"/>
              </a:rPr>
              <a:t>! </a:t>
            </a:r>
            <a:endParaRPr lang="de-DE" dirty="0">
              <a:effectLst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EFB3E73-703A-AB73-560B-66998CB0D456}"/>
              </a:ext>
            </a:extLst>
          </p:cNvPr>
          <p:cNvSpPr txBox="1"/>
          <p:nvPr/>
        </p:nvSpPr>
        <p:spPr>
          <a:xfrm>
            <a:off x="857250" y="322781"/>
            <a:ext cx="36247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Pflicht zur Hilfeleistung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ED4A968-7CF7-B78E-16C5-36DEBA13A1F6}"/>
              </a:ext>
            </a:extLst>
          </p:cNvPr>
          <p:cNvSpPr txBox="1"/>
          <p:nvPr/>
        </p:nvSpPr>
        <p:spPr>
          <a:xfrm>
            <a:off x="857250" y="3429000"/>
            <a:ext cx="10301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effectLst/>
                <a:latin typeface="Arial" panose="020B0604020202020204" pitchFamily="34" charset="0"/>
              </a:rPr>
              <a:t>Notstand (§§ 34, 35 StGB, §§ 228, 904 BGB) </a:t>
            </a:r>
            <a:r>
              <a:rPr lang="de-DE" sz="1800" dirty="0">
                <a:effectLst/>
                <a:latin typeface="ArialMT"/>
              </a:rPr>
              <a:t> </a:t>
            </a:r>
            <a:endParaRPr lang="de-DE" dirty="0">
              <a:effectLst/>
            </a:endParaRPr>
          </a:p>
          <a:p>
            <a:r>
              <a:rPr lang="de-DE" sz="1800" dirty="0">
                <a:effectLst/>
                <a:latin typeface="ArialMT"/>
              </a:rPr>
              <a:t>Bei einer Hilfeleistung zur Gefahrenabwehr sind „rechtswidrige Taten“ nicht strafbar, wenn die Tat angemessen ist.</a:t>
            </a:r>
            <a:r>
              <a:rPr lang="de-DE" dirty="0"/>
              <a:t> </a:t>
            </a:r>
            <a:r>
              <a:rPr lang="de-DE" sz="1800" dirty="0">
                <a:effectLst/>
                <a:latin typeface="ArialMT"/>
              </a:rPr>
              <a:t>Somit ist zum Zwecke einer Hilfeleistung z.B. erlaubt:</a:t>
            </a:r>
            <a:br>
              <a:rPr lang="de-DE" sz="1800" dirty="0">
                <a:effectLst/>
                <a:latin typeface="ArialMT"/>
              </a:rPr>
            </a:br>
            <a:r>
              <a:rPr lang="de-DE" sz="1800" dirty="0">
                <a:solidFill>
                  <a:srgbClr val="FF0000"/>
                </a:solidFill>
                <a:effectLst/>
                <a:latin typeface="Wingdings" pitchFamily="2" charset="2"/>
              </a:rPr>
              <a:t> </a:t>
            </a:r>
            <a:r>
              <a:rPr lang="de-DE" sz="1800" dirty="0">
                <a:effectLst/>
                <a:latin typeface="ArialMT"/>
              </a:rPr>
              <a:t>Benutzung fremden Eigentums (z.B. Luftmatratze; Handy)</a:t>
            </a:r>
            <a:br>
              <a:rPr lang="de-DE" sz="1800" dirty="0">
                <a:effectLst/>
                <a:latin typeface="ArialMT"/>
              </a:rPr>
            </a:br>
            <a:r>
              <a:rPr lang="de-DE" sz="1800" dirty="0">
                <a:solidFill>
                  <a:srgbClr val="FF0000"/>
                </a:solidFill>
                <a:effectLst/>
                <a:latin typeface="Wingdings" pitchFamily="2" charset="2"/>
              </a:rPr>
              <a:t> </a:t>
            </a:r>
            <a:r>
              <a:rPr lang="de-DE" sz="1800" dirty="0" err="1">
                <a:effectLst/>
                <a:latin typeface="ArialMT"/>
              </a:rPr>
              <a:t>Beschädigung</a:t>
            </a:r>
            <a:r>
              <a:rPr lang="de-DE" sz="1800" dirty="0">
                <a:effectLst/>
                <a:latin typeface="ArialMT"/>
              </a:rPr>
              <a:t> fremden Eigentums (z.B. </a:t>
            </a:r>
            <a:r>
              <a:rPr lang="de-DE" sz="1800" dirty="0" err="1">
                <a:effectLst/>
                <a:latin typeface="ArialMT"/>
              </a:rPr>
              <a:t>Vorhängeschloss</a:t>
            </a:r>
            <a:r>
              <a:rPr lang="de-DE" sz="1800" dirty="0">
                <a:effectLst/>
                <a:latin typeface="ArialMT"/>
              </a:rPr>
              <a:t>; Bekleidung) </a:t>
            </a:r>
            <a:endParaRPr lang="de-DE" dirty="0">
              <a:effectLst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56924FB-1C99-9E9E-335A-CC5DB2C247FC}"/>
              </a:ext>
            </a:extLst>
          </p:cNvPr>
          <p:cNvSpPr txBox="1"/>
          <p:nvPr/>
        </p:nvSpPr>
        <p:spPr>
          <a:xfrm>
            <a:off x="857250" y="5089445"/>
            <a:ext cx="10758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effectLst/>
                <a:latin typeface="Arial" panose="020B0604020202020204" pitchFamily="34" charset="0"/>
              </a:rPr>
              <a:t>Gesetzliche Unfallversicherung </a:t>
            </a:r>
            <a:endParaRPr lang="de-DE" dirty="0">
              <a:effectLst/>
            </a:endParaRPr>
          </a:p>
          <a:p>
            <a:r>
              <a:rPr lang="de-DE" sz="1800" dirty="0">
                <a:effectLst/>
                <a:latin typeface="ArialMT"/>
              </a:rPr>
              <a:t>Wer bei einer Rettungsaktion selbst </a:t>
            </a:r>
            <a:r>
              <a:rPr lang="de-DE" sz="1800" dirty="0" err="1">
                <a:effectLst/>
                <a:latin typeface="ArialMT"/>
              </a:rPr>
              <a:t>körperlichen</a:t>
            </a:r>
            <a:r>
              <a:rPr lang="de-DE" sz="1800" dirty="0">
                <a:effectLst/>
                <a:latin typeface="ArialMT"/>
              </a:rPr>
              <a:t> Schaden erleidet, ist automatisch dagegen versichert. </a:t>
            </a:r>
          </a:p>
          <a:p>
            <a:r>
              <a:rPr lang="de-DE" sz="1800" dirty="0">
                <a:solidFill>
                  <a:srgbClr val="FF0000"/>
                </a:solidFill>
                <a:effectLst/>
                <a:latin typeface="Wingdings" pitchFamily="2" charset="2"/>
              </a:rPr>
              <a:t> </a:t>
            </a:r>
            <a:r>
              <a:rPr lang="de-DE" sz="1800" dirty="0">
                <a:effectLst/>
                <a:latin typeface="ArialMT"/>
              </a:rPr>
              <a:t>Sachschadendeckung</a:t>
            </a:r>
            <a:br>
              <a:rPr lang="de-DE" sz="1800" dirty="0">
                <a:effectLst/>
                <a:latin typeface="ArialMT"/>
              </a:rPr>
            </a:br>
            <a:r>
              <a:rPr lang="de-DE" sz="1800" dirty="0">
                <a:solidFill>
                  <a:srgbClr val="FF0000"/>
                </a:solidFill>
                <a:effectLst/>
                <a:latin typeface="Wingdings" pitchFamily="2" charset="2"/>
              </a:rPr>
              <a:t> </a:t>
            </a:r>
            <a:r>
              <a:rPr lang="de-DE" sz="1800" dirty="0" err="1">
                <a:effectLst/>
                <a:latin typeface="ArialMT"/>
              </a:rPr>
              <a:t>Körperliche</a:t>
            </a:r>
            <a:r>
              <a:rPr lang="de-DE" sz="1800" dirty="0">
                <a:effectLst/>
                <a:latin typeface="ArialMT"/>
              </a:rPr>
              <a:t> </a:t>
            </a:r>
            <a:r>
              <a:rPr lang="de-DE" sz="1800" dirty="0" err="1">
                <a:effectLst/>
                <a:latin typeface="ArialMT"/>
              </a:rPr>
              <a:t>Schäden</a:t>
            </a:r>
            <a:r>
              <a:rPr lang="de-DE" sz="1800" dirty="0">
                <a:effectLst/>
                <a:latin typeface="ArialMT"/>
              </a:rPr>
              <a:t>!</a:t>
            </a:r>
            <a:br>
              <a:rPr lang="de-DE" sz="1800" dirty="0">
                <a:effectLst/>
                <a:latin typeface="ArialMT"/>
              </a:rPr>
            </a:br>
            <a:r>
              <a:rPr lang="de-DE" sz="1800" dirty="0">
                <a:solidFill>
                  <a:srgbClr val="FF0000"/>
                </a:solidFill>
                <a:effectLst/>
                <a:latin typeface="Wingdings" pitchFamily="2" charset="2"/>
              </a:rPr>
              <a:t> </a:t>
            </a:r>
            <a:r>
              <a:rPr lang="de-DE" sz="1800" dirty="0">
                <a:effectLst/>
                <a:latin typeface="ArialMT"/>
              </a:rPr>
              <a:t>KEIN Schmerzensgeldanspruch! </a:t>
            </a:r>
            <a:endParaRPr lang="de-DE" dirty="0">
              <a:effectLst/>
            </a:endParaRPr>
          </a:p>
        </p:txBody>
      </p:sp>
      <p:pic>
        <p:nvPicPr>
          <p:cNvPr id="4" name="Grafik 3" descr="Ein Bild, das Text, Uhr, Schrift, Wanduhr enthält.&#10;&#10;Automatisch generierte Beschreibung">
            <a:extLst>
              <a:ext uri="{FF2B5EF4-FFF2-40B4-BE49-F238E27FC236}">
                <a16:creationId xmlns:a16="http://schemas.microsoft.com/office/drawing/2014/main" id="{8293568D-2CF3-40A8-F9E2-3C23ACEC0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0" y="456990"/>
            <a:ext cx="1673972" cy="202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2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Flowchart: Document 1035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634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1A2F293-CB09-86B5-5512-5E156D429A96}"/>
              </a:ext>
            </a:extLst>
          </p:cNvPr>
          <p:cNvSpPr txBox="1"/>
          <p:nvPr/>
        </p:nvSpPr>
        <p:spPr>
          <a:xfrm>
            <a:off x="838200" y="171162"/>
            <a:ext cx="2840182" cy="2371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Die Rettungskette</a:t>
            </a:r>
          </a:p>
        </p:txBody>
      </p:sp>
      <p:pic>
        <p:nvPicPr>
          <p:cNvPr id="5" name="Grafik 4" descr="Ein Bild, das Text, Symbol, Screenshot, Schrift enthält.&#10;&#10;Automatisch generierte Beschreibung">
            <a:extLst>
              <a:ext uri="{FF2B5EF4-FFF2-40B4-BE49-F238E27FC236}">
                <a16:creationId xmlns:a16="http://schemas.microsoft.com/office/drawing/2014/main" id="{2768166F-E8A0-93A0-59E1-B21F7E28DD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933" y="1135320"/>
            <a:ext cx="7347537" cy="458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29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3906BC7-9F8B-5612-5A1C-B319000BE415}"/>
              </a:ext>
            </a:extLst>
          </p:cNvPr>
          <p:cNvSpPr txBox="1"/>
          <p:nvPr/>
        </p:nvSpPr>
        <p:spPr>
          <a:xfrm>
            <a:off x="838200" y="171162"/>
            <a:ext cx="2840182" cy="2371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Die helfende Hand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A951F68-7961-D9AF-261C-6D6D435ABF31}"/>
              </a:ext>
            </a:extLst>
          </p:cNvPr>
          <p:cNvSpPr txBox="1"/>
          <p:nvPr/>
        </p:nvSpPr>
        <p:spPr>
          <a:xfrm>
            <a:off x="638175" y="3704273"/>
            <a:ext cx="2539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Eigenschutz/Absicherung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143041C-9878-97CE-7BF5-1C6CC45040E1}"/>
              </a:ext>
            </a:extLst>
          </p:cNvPr>
          <p:cNvSpPr txBox="1"/>
          <p:nvPr/>
        </p:nvSpPr>
        <p:spPr>
          <a:xfrm>
            <a:off x="638175" y="4185652"/>
            <a:ext cx="2313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Vitalfunktionen prüfen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A246973-8534-E9AE-B9F1-946FE5003E3A}"/>
              </a:ext>
            </a:extLst>
          </p:cNvPr>
          <p:cNvSpPr txBox="1"/>
          <p:nvPr/>
        </p:nvSpPr>
        <p:spPr>
          <a:xfrm>
            <a:off x="650765" y="4666465"/>
            <a:ext cx="1693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Notruf absetzen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A23E700-A76A-B0A5-9860-DF3BD65564E7}"/>
              </a:ext>
            </a:extLst>
          </p:cNvPr>
          <p:cNvSpPr txBox="1"/>
          <p:nvPr/>
        </p:nvSpPr>
        <p:spPr>
          <a:xfrm>
            <a:off x="650765" y="5143555"/>
            <a:ext cx="4485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Sofortmaßnahmen/psychologische Betreuung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34F9106-D822-50D8-853C-8B3926E684AE}"/>
              </a:ext>
            </a:extLst>
          </p:cNvPr>
          <p:cNvSpPr txBox="1"/>
          <p:nvPr/>
        </p:nvSpPr>
        <p:spPr>
          <a:xfrm>
            <a:off x="638175" y="5632068"/>
            <a:ext cx="178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Wärmeerhaltung</a:t>
            </a:r>
          </a:p>
        </p:txBody>
      </p:sp>
      <p:pic>
        <p:nvPicPr>
          <p:cNvPr id="16" name="Grafik 15" descr="Ein Bild, das Entwurf, Lineart, Strichzeichnung enthält.&#10;&#10;Automatisch generierte Beschreibung">
            <a:extLst>
              <a:ext uri="{FF2B5EF4-FFF2-40B4-BE49-F238E27FC236}">
                <a16:creationId xmlns:a16="http://schemas.microsoft.com/office/drawing/2014/main" id="{F4C7226A-3895-BA2A-AC50-B650E2514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6313" y="495300"/>
            <a:ext cx="5524500" cy="5867400"/>
          </a:xfrm>
          <a:prstGeom prst="rect">
            <a:avLst/>
          </a:prstGeom>
        </p:spPr>
      </p:pic>
      <p:pic>
        <p:nvPicPr>
          <p:cNvPr id="18" name="Grafik 17" descr="Ein Bild, das Verkehrsschild, Text, Schild enthält.&#10;&#10;Automatisch generierte Beschreibung">
            <a:extLst>
              <a:ext uri="{FF2B5EF4-FFF2-40B4-BE49-F238E27FC236}">
                <a16:creationId xmlns:a16="http://schemas.microsoft.com/office/drawing/2014/main" id="{2A98D46B-87BF-604B-25E9-ACBFB4CC1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7822" y="3117850"/>
            <a:ext cx="698500" cy="622300"/>
          </a:xfrm>
          <a:prstGeom prst="triangle">
            <a:avLst/>
          </a:prstGeom>
        </p:spPr>
      </p:pic>
      <p:pic>
        <p:nvPicPr>
          <p:cNvPr id="28" name="Grafik 27" descr="Ein Bild, das Entwurf, Zeichnung, Design, Küchenutensilien enthält.&#10;&#10;Automatisch generierte Beschreibung">
            <a:extLst>
              <a:ext uri="{FF2B5EF4-FFF2-40B4-BE49-F238E27FC236}">
                <a16:creationId xmlns:a16="http://schemas.microsoft.com/office/drawing/2014/main" id="{4D98D3BE-AB2F-AEEE-101A-B6924E6BB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6288" y="2519309"/>
            <a:ext cx="1143000" cy="520700"/>
          </a:xfrm>
          <a:prstGeom prst="rect">
            <a:avLst/>
          </a:prstGeom>
        </p:spPr>
      </p:pic>
      <p:pic>
        <p:nvPicPr>
          <p:cNvPr id="30" name="Grafik 29" descr="Ein Bild, das Clipart, Cartoon enthält.&#10;&#10;Automatisch generierte Beschreibung">
            <a:extLst>
              <a:ext uri="{FF2B5EF4-FFF2-40B4-BE49-F238E27FC236}">
                <a16:creationId xmlns:a16="http://schemas.microsoft.com/office/drawing/2014/main" id="{A3C45B5D-F8B3-608A-5C00-1AA731ACAA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3194" y="1286435"/>
            <a:ext cx="705676" cy="683624"/>
          </a:xfrm>
          <a:prstGeom prst="rect">
            <a:avLst/>
          </a:prstGeom>
        </p:spPr>
      </p:pic>
      <p:pic>
        <p:nvPicPr>
          <p:cNvPr id="32" name="Grafik 31" descr="Ein Bild, das Symbol, Logo, Clipart, Grafiken enthält.&#10;&#10;Automatisch generierte Beschreibung">
            <a:extLst>
              <a:ext uri="{FF2B5EF4-FFF2-40B4-BE49-F238E27FC236}">
                <a16:creationId xmlns:a16="http://schemas.microsoft.com/office/drawing/2014/main" id="{0F9BB313-9542-968C-A7B3-19F3F94B84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8207" y="821485"/>
            <a:ext cx="705676" cy="663546"/>
          </a:xfrm>
          <a:prstGeom prst="rect">
            <a:avLst/>
          </a:prstGeom>
        </p:spPr>
      </p:pic>
      <p:pic>
        <p:nvPicPr>
          <p:cNvPr id="34" name="Grafik 33" descr="Ein Bild, das Herz, Valentinstag, rot enthält.&#10;&#10;Automatisch generierte Beschreibung">
            <a:extLst>
              <a:ext uri="{FF2B5EF4-FFF2-40B4-BE49-F238E27FC236}">
                <a16:creationId xmlns:a16="http://schemas.microsoft.com/office/drawing/2014/main" id="{896D3930-1385-2F72-750E-D33A364FE2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9643" y="821485"/>
            <a:ext cx="663546" cy="663546"/>
          </a:xfrm>
          <a:prstGeom prst="flowChartManualOperation">
            <a:avLst/>
          </a:prstGeom>
        </p:spPr>
      </p:pic>
    </p:spTree>
    <p:extLst>
      <p:ext uri="{BB962C8B-B14F-4D97-AF65-F5344CB8AC3E}">
        <p14:creationId xmlns:p14="http://schemas.microsoft.com/office/powerpoint/2010/main" val="418267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D63188B-C92D-4606-95DB-0601ED0EC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27A7B7-1B6D-432E-B2C4-E71C6C361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27DBEE0-99A4-4464-9371-C89D97E7A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7136182 w 12192000"/>
              <a:gd name="connsiteY1" fmla="*/ 0 h 6858000"/>
              <a:gd name="connsiteX2" fmla="*/ 7136182 w 12192000"/>
              <a:gd name="connsiteY2" fmla="*/ 335 h 6858000"/>
              <a:gd name="connsiteX3" fmla="*/ 7215619 w 12192000"/>
              <a:gd name="connsiteY3" fmla="*/ 2368586 h 6858000"/>
              <a:gd name="connsiteX4" fmla="*/ 7295436 w 12192000"/>
              <a:gd name="connsiteY4" fmla="*/ 3753611 h 6858000"/>
              <a:gd name="connsiteX5" fmla="*/ 7397299 w 12192000"/>
              <a:gd name="connsiteY5" fmla="*/ 4072305 h 6858000"/>
              <a:gd name="connsiteX6" fmla="*/ 7445569 w 12192000"/>
              <a:gd name="connsiteY6" fmla="*/ 4526719 h 6858000"/>
              <a:gd name="connsiteX7" fmla="*/ 7531468 w 12192000"/>
              <a:gd name="connsiteY7" fmla="*/ 5116854 h 6858000"/>
              <a:gd name="connsiteX8" fmla="*/ 7590760 w 12192000"/>
              <a:gd name="connsiteY8" fmla="*/ 5630249 h 6858000"/>
              <a:gd name="connsiteX9" fmla="*/ 7884185 w 12192000"/>
              <a:gd name="connsiteY9" fmla="*/ 5724081 h 6858000"/>
              <a:gd name="connsiteX10" fmla="*/ 8115655 w 12192000"/>
              <a:gd name="connsiteY10" fmla="*/ 5424488 h 6858000"/>
              <a:gd name="connsiteX11" fmla="*/ 8264267 w 12192000"/>
              <a:gd name="connsiteY11" fmla="*/ 5616845 h 6858000"/>
              <a:gd name="connsiteX12" fmla="*/ 8453928 w 12192000"/>
              <a:gd name="connsiteY12" fmla="*/ 5348754 h 6858000"/>
              <a:gd name="connsiteX13" fmla="*/ 8615844 w 12192000"/>
              <a:gd name="connsiteY13" fmla="*/ 5190580 h 6858000"/>
              <a:gd name="connsiteX14" fmla="*/ 8701363 w 12192000"/>
              <a:gd name="connsiteY14" fmla="*/ 4645684 h 6858000"/>
              <a:gd name="connsiteX15" fmla="*/ 8801704 w 12192000"/>
              <a:gd name="connsiteY15" fmla="*/ 4490862 h 6858000"/>
              <a:gd name="connsiteX16" fmla="*/ 8859097 w 12192000"/>
              <a:gd name="connsiteY16" fmla="*/ 4649036 h 6858000"/>
              <a:gd name="connsiteX17" fmla="*/ 8816528 w 12192000"/>
              <a:gd name="connsiteY17" fmla="*/ 5258608 h 6858000"/>
              <a:gd name="connsiteX18" fmla="*/ 8908507 w 12192000"/>
              <a:gd name="connsiteY18" fmla="*/ 5148354 h 6858000"/>
              <a:gd name="connsiteX19" fmla="*/ 9112612 w 12192000"/>
              <a:gd name="connsiteY19" fmla="*/ 4460032 h 6858000"/>
              <a:gd name="connsiteX20" fmla="*/ 9242220 w 12192000"/>
              <a:gd name="connsiteY20" fmla="*/ 4342071 h 6858000"/>
              <a:gd name="connsiteX21" fmla="*/ 9341422 w 12192000"/>
              <a:gd name="connsiteY21" fmla="*/ 4562911 h 6858000"/>
              <a:gd name="connsiteX22" fmla="*/ 9480152 w 12192000"/>
              <a:gd name="connsiteY22" fmla="*/ 5150031 h 6858000"/>
              <a:gd name="connsiteX23" fmla="*/ 9561110 w 12192000"/>
              <a:gd name="connsiteY23" fmla="*/ 4866524 h 6858000"/>
              <a:gd name="connsiteX24" fmla="*/ 9881520 w 12192000"/>
              <a:gd name="connsiteY24" fmla="*/ 4313922 h 6858000"/>
              <a:gd name="connsiteX25" fmla="*/ 10094366 w 12192000"/>
              <a:gd name="connsiteY25" fmla="*/ 4813241 h 6858000"/>
              <a:gd name="connsiteX26" fmla="*/ 10237276 w 12192000"/>
              <a:gd name="connsiteY26" fmla="*/ 4416132 h 6858000"/>
              <a:gd name="connsiteX27" fmla="*/ 10324315 w 12192000"/>
              <a:gd name="connsiteY27" fmla="*/ 4322299 h 6858000"/>
              <a:gd name="connsiteX28" fmla="*/ 10344080 w 12192000"/>
              <a:gd name="connsiteY28" fmla="*/ 4373907 h 6858000"/>
              <a:gd name="connsiteX29" fmla="*/ 10527280 w 12192000"/>
              <a:gd name="connsiteY29" fmla="*/ 3490211 h 6858000"/>
              <a:gd name="connsiteX30" fmla="*/ 10594174 w 12192000"/>
              <a:gd name="connsiteY30" fmla="*/ 3861183 h 6858000"/>
              <a:gd name="connsiteX31" fmla="*/ 11258180 w 12192000"/>
              <a:gd name="connsiteY31" fmla="*/ 1488576 h 6858000"/>
              <a:gd name="connsiteX32" fmla="*/ 11362322 w 12192000"/>
              <a:gd name="connsiteY32" fmla="*/ 0 h 6858000"/>
              <a:gd name="connsiteX33" fmla="*/ 12192000 w 12192000"/>
              <a:gd name="connsiteY33" fmla="*/ 0 h 6858000"/>
              <a:gd name="connsiteX34" fmla="*/ 12192000 w 12192000"/>
              <a:gd name="connsiteY34" fmla="*/ 6858000 h 6858000"/>
              <a:gd name="connsiteX35" fmla="*/ 0 w 12192000"/>
              <a:gd name="connsiteY3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7136182" y="0"/>
                </a:lnTo>
                <a:lnTo>
                  <a:pt x="7136182" y="335"/>
                </a:lnTo>
                <a:cubicBezTo>
                  <a:pt x="7149485" y="1194346"/>
                  <a:pt x="7215999" y="2368586"/>
                  <a:pt x="7215619" y="2368586"/>
                </a:cubicBezTo>
                <a:cubicBezTo>
                  <a:pt x="7215999" y="2370261"/>
                  <a:pt x="7261609" y="3524058"/>
                  <a:pt x="7295436" y="3753611"/>
                </a:cubicBezTo>
                <a:cubicBezTo>
                  <a:pt x="7329643" y="3986516"/>
                  <a:pt x="7366892" y="3841746"/>
                  <a:pt x="7397299" y="4072305"/>
                </a:cubicBezTo>
                <a:cubicBezTo>
                  <a:pt x="7410602" y="4226792"/>
                  <a:pt x="7396538" y="4381615"/>
                  <a:pt x="7445569" y="4526719"/>
                </a:cubicBezTo>
                <a:cubicBezTo>
                  <a:pt x="7442148" y="4749905"/>
                  <a:pt x="7507522" y="4896349"/>
                  <a:pt x="7531468" y="5116854"/>
                </a:cubicBezTo>
                <a:cubicBezTo>
                  <a:pt x="7542490" y="5292454"/>
                  <a:pt x="7518165" y="5467049"/>
                  <a:pt x="7590760" y="5630249"/>
                </a:cubicBezTo>
                <a:cubicBezTo>
                  <a:pt x="7648913" y="5755916"/>
                  <a:pt x="7723029" y="5854440"/>
                  <a:pt x="7884185" y="5724081"/>
                </a:cubicBezTo>
                <a:cubicBezTo>
                  <a:pt x="7883045" y="5562555"/>
                  <a:pt x="8152523" y="5586684"/>
                  <a:pt x="8115655" y="5424488"/>
                </a:cubicBezTo>
                <a:cubicBezTo>
                  <a:pt x="8237281" y="5459341"/>
                  <a:pt x="8173428" y="5573280"/>
                  <a:pt x="8264267" y="5616845"/>
                </a:cubicBezTo>
                <a:cubicBezTo>
                  <a:pt x="8342565" y="5535411"/>
                  <a:pt x="8290493" y="5372882"/>
                  <a:pt x="8453928" y="5348754"/>
                </a:cubicBezTo>
                <a:cubicBezTo>
                  <a:pt x="8621165" y="5384611"/>
                  <a:pt x="8603300" y="5278045"/>
                  <a:pt x="8615844" y="5190580"/>
                </a:cubicBezTo>
                <a:cubicBezTo>
                  <a:pt x="8640930" y="4983479"/>
                  <a:pt x="8661074" y="4848093"/>
                  <a:pt x="8701363" y="4645684"/>
                </a:cubicBezTo>
                <a:cubicBezTo>
                  <a:pt x="8712764" y="4595082"/>
                  <a:pt x="8689960" y="4479468"/>
                  <a:pt x="8801704" y="4490862"/>
                </a:cubicBezTo>
                <a:cubicBezTo>
                  <a:pt x="8887983" y="4501920"/>
                  <a:pt x="8855296" y="4593407"/>
                  <a:pt x="8859097" y="4649036"/>
                </a:cubicBezTo>
                <a:cubicBezTo>
                  <a:pt x="8892544" y="4963372"/>
                  <a:pt x="8818808" y="4944941"/>
                  <a:pt x="8816528" y="5258608"/>
                </a:cubicBezTo>
                <a:cubicBezTo>
                  <a:pt x="8816147" y="5271006"/>
                  <a:pt x="8871260" y="5282066"/>
                  <a:pt x="8908507" y="5148354"/>
                </a:cubicBezTo>
                <a:cubicBezTo>
                  <a:pt x="8981484" y="4884620"/>
                  <a:pt x="9068522" y="4676850"/>
                  <a:pt x="9112612" y="4460032"/>
                </a:cubicBezTo>
                <a:cubicBezTo>
                  <a:pt x="9165063" y="4506612"/>
                  <a:pt x="9210294" y="4296495"/>
                  <a:pt x="9242220" y="4342071"/>
                </a:cubicBezTo>
                <a:cubicBezTo>
                  <a:pt x="9257044" y="4418812"/>
                  <a:pt x="9283648" y="4492872"/>
                  <a:pt x="9341422" y="4562911"/>
                </a:cubicBezTo>
                <a:cubicBezTo>
                  <a:pt x="9391213" y="4774703"/>
                  <a:pt x="9336860" y="4972085"/>
                  <a:pt x="9480152" y="5150031"/>
                </a:cubicBezTo>
                <a:cubicBezTo>
                  <a:pt x="9480152" y="5150031"/>
                  <a:pt x="9482432" y="5095407"/>
                  <a:pt x="9561110" y="4866524"/>
                </a:cubicBezTo>
                <a:cubicBezTo>
                  <a:pt x="9624583" y="4682212"/>
                  <a:pt x="9705921" y="4777385"/>
                  <a:pt x="9881520" y="4313922"/>
                </a:cubicBezTo>
                <a:cubicBezTo>
                  <a:pt x="9929790" y="4492202"/>
                  <a:pt x="9821466" y="4720414"/>
                  <a:pt x="10094366" y="4813241"/>
                </a:cubicBezTo>
                <a:cubicBezTo>
                  <a:pt x="10147197" y="4677855"/>
                  <a:pt x="10106528" y="4511974"/>
                  <a:pt x="10237276" y="4416132"/>
                </a:cubicBezTo>
                <a:cubicBezTo>
                  <a:pt x="10275285" y="4388317"/>
                  <a:pt x="10302651" y="4356481"/>
                  <a:pt x="10324315" y="4322299"/>
                </a:cubicBezTo>
                <a:cubicBezTo>
                  <a:pt x="10330777" y="4339726"/>
                  <a:pt x="10337619" y="4357821"/>
                  <a:pt x="10344080" y="4373907"/>
                </a:cubicBezTo>
                <a:cubicBezTo>
                  <a:pt x="10370306" y="4346763"/>
                  <a:pt x="10519678" y="3662796"/>
                  <a:pt x="10527280" y="3490211"/>
                </a:cubicBezTo>
                <a:cubicBezTo>
                  <a:pt x="10565288" y="3612863"/>
                  <a:pt x="10594174" y="3861183"/>
                  <a:pt x="10594174" y="3861183"/>
                </a:cubicBezTo>
                <a:cubicBezTo>
                  <a:pt x="10594174" y="3861183"/>
                  <a:pt x="10758371" y="3809910"/>
                  <a:pt x="11258180" y="1488576"/>
                </a:cubicBezTo>
                <a:cubicBezTo>
                  <a:pt x="11297708" y="1305268"/>
                  <a:pt x="11334195" y="675255"/>
                  <a:pt x="11362322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BF534E0-5725-A0C9-4BA6-309CDF1EBF63}"/>
              </a:ext>
            </a:extLst>
          </p:cNvPr>
          <p:cNvSpPr txBox="1"/>
          <p:nvPr/>
        </p:nvSpPr>
        <p:spPr>
          <a:xfrm>
            <a:off x="5804627" y="1680905"/>
            <a:ext cx="5257800" cy="8565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Eigenschutz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246C1E7-C514-1347-4253-8AF9A3409C1B}"/>
              </a:ext>
            </a:extLst>
          </p:cNvPr>
          <p:cNvSpPr txBox="1"/>
          <p:nvPr/>
        </p:nvSpPr>
        <p:spPr>
          <a:xfrm>
            <a:off x="6374565" y="2584379"/>
            <a:ext cx="3959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Ruhe bewahren &amp; Überblick verschaffen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66D1163-F33B-205D-74B0-FF447DCA935B}"/>
              </a:ext>
            </a:extLst>
          </p:cNvPr>
          <p:cNvSpPr txBox="1"/>
          <p:nvPr/>
        </p:nvSpPr>
        <p:spPr>
          <a:xfrm>
            <a:off x="6374565" y="2987878"/>
            <a:ext cx="2152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Warnweste anziehen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445C52F-A98B-50AB-1500-FB39D8EC122C}"/>
              </a:ext>
            </a:extLst>
          </p:cNvPr>
          <p:cNvSpPr txBox="1"/>
          <p:nvPr/>
        </p:nvSpPr>
        <p:spPr>
          <a:xfrm>
            <a:off x="6322371" y="3445091"/>
            <a:ext cx="4064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Strombeteiligung: Stecker/Sicherung raus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A8436EE-F493-BA5B-F02D-90E61778B9E0}"/>
              </a:ext>
            </a:extLst>
          </p:cNvPr>
          <p:cNvSpPr txBox="1"/>
          <p:nvPr/>
        </p:nvSpPr>
        <p:spPr>
          <a:xfrm>
            <a:off x="6400810" y="4859116"/>
            <a:ext cx="2404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Warndreieck aufstellen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62A1C93-56EE-356D-5ED6-4DE5322F9C86}"/>
              </a:ext>
            </a:extLst>
          </p:cNvPr>
          <p:cNvSpPr txBox="1"/>
          <p:nvPr/>
        </p:nvSpPr>
        <p:spPr>
          <a:xfrm>
            <a:off x="6374565" y="5297201"/>
            <a:ext cx="3801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Verletzte aus Gefahrenbereich bringen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43D6426-0257-EA23-B6F1-4BC0AB8CCC1F}"/>
              </a:ext>
            </a:extLst>
          </p:cNvPr>
          <p:cNvSpPr txBox="1"/>
          <p:nvPr/>
        </p:nvSpPr>
        <p:spPr>
          <a:xfrm>
            <a:off x="5804627" y="4121556"/>
            <a:ext cx="2881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Absicherung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F38E87D-DD1E-4CB5-8429-EBD60EE787FD}"/>
              </a:ext>
            </a:extLst>
          </p:cNvPr>
          <p:cNvSpPr txBox="1"/>
          <p:nvPr/>
        </p:nvSpPr>
        <p:spPr>
          <a:xfrm>
            <a:off x="6385625" y="5789000"/>
            <a:ext cx="30155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rgbClr val="00B0F0"/>
                </a:solidFill>
              </a:rPr>
              <a:t>➤Der Rettungsgriff</a:t>
            </a:r>
          </a:p>
        </p:txBody>
      </p:sp>
      <p:pic>
        <p:nvPicPr>
          <p:cNvPr id="15" name="Grafik 14" descr="Ein Bild, das Verkehrsschild, Text, Schild enthält.&#10;&#10;Automatisch generierte Beschreibung">
            <a:extLst>
              <a:ext uri="{FF2B5EF4-FFF2-40B4-BE49-F238E27FC236}">
                <a16:creationId xmlns:a16="http://schemas.microsoft.com/office/drawing/2014/main" id="{4F88BFEC-0DC8-5D02-42C0-D53F03EB3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243" y="368611"/>
            <a:ext cx="3079801" cy="2743823"/>
          </a:xfrm>
          <a:prstGeom prst="rect">
            <a:avLst/>
          </a:prstGeom>
        </p:spPr>
      </p:pic>
      <p:pic>
        <p:nvPicPr>
          <p:cNvPr id="16" name="Grafik 15" descr="Ein Bild, das Text, Screenshot, Diagramm, Design enthält.&#10;&#10;Automatisch generierte Beschreibung">
            <a:extLst>
              <a:ext uri="{FF2B5EF4-FFF2-40B4-BE49-F238E27FC236}">
                <a16:creationId xmlns:a16="http://schemas.microsoft.com/office/drawing/2014/main" id="{72BFC6B3-D2F5-D87E-7F3B-E2FBF9DB4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64" y="3343221"/>
            <a:ext cx="4588291" cy="298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7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D63188B-C92D-4606-95DB-0601ED0EC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27A7B7-1B6D-432E-B2C4-E71C6C361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27DBEE0-99A4-4464-9371-C89D97E7A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7136182 w 12192000"/>
              <a:gd name="connsiteY1" fmla="*/ 0 h 6858000"/>
              <a:gd name="connsiteX2" fmla="*/ 7136182 w 12192000"/>
              <a:gd name="connsiteY2" fmla="*/ 335 h 6858000"/>
              <a:gd name="connsiteX3" fmla="*/ 7215619 w 12192000"/>
              <a:gd name="connsiteY3" fmla="*/ 2368586 h 6858000"/>
              <a:gd name="connsiteX4" fmla="*/ 7295436 w 12192000"/>
              <a:gd name="connsiteY4" fmla="*/ 3753611 h 6858000"/>
              <a:gd name="connsiteX5" fmla="*/ 7397299 w 12192000"/>
              <a:gd name="connsiteY5" fmla="*/ 4072305 h 6858000"/>
              <a:gd name="connsiteX6" fmla="*/ 7445569 w 12192000"/>
              <a:gd name="connsiteY6" fmla="*/ 4526719 h 6858000"/>
              <a:gd name="connsiteX7" fmla="*/ 7531468 w 12192000"/>
              <a:gd name="connsiteY7" fmla="*/ 5116854 h 6858000"/>
              <a:gd name="connsiteX8" fmla="*/ 7590760 w 12192000"/>
              <a:gd name="connsiteY8" fmla="*/ 5630249 h 6858000"/>
              <a:gd name="connsiteX9" fmla="*/ 7884185 w 12192000"/>
              <a:gd name="connsiteY9" fmla="*/ 5724081 h 6858000"/>
              <a:gd name="connsiteX10" fmla="*/ 8115655 w 12192000"/>
              <a:gd name="connsiteY10" fmla="*/ 5424488 h 6858000"/>
              <a:gd name="connsiteX11" fmla="*/ 8264267 w 12192000"/>
              <a:gd name="connsiteY11" fmla="*/ 5616845 h 6858000"/>
              <a:gd name="connsiteX12" fmla="*/ 8453928 w 12192000"/>
              <a:gd name="connsiteY12" fmla="*/ 5348754 h 6858000"/>
              <a:gd name="connsiteX13" fmla="*/ 8615844 w 12192000"/>
              <a:gd name="connsiteY13" fmla="*/ 5190580 h 6858000"/>
              <a:gd name="connsiteX14" fmla="*/ 8701363 w 12192000"/>
              <a:gd name="connsiteY14" fmla="*/ 4645684 h 6858000"/>
              <a:gd name="connsiteX15" fmla="*/ 8801704 w 12192000"/>
              <a:gd name="connsiteY15" fmla="*/ 4490862 h 6858000"/>
              <a:gd name="connsiteX16" fmla="*/ 8859097 w 12192000"/>
              <a:gd name="connsiteY16" fmla="*/ 4649036 h 6858000"/>
              <a:gd name="connsiteX17" fmla="*/ 8816528 w 12192000"/>
              <a:gd name="connsiteY17" fmla="*/ 5258608 h 6858000"/>
              <a:gd name="connsiteX18" fmla="*/ 8908507 w 12192000"/>
              <a:gd name="connsiteY18" fmla="*/ 5148354 h 6858000"/>
              <a:gd name="connsiteX19" fmla="*/ 9112612 w 12192000"/>
              <a:gd name="connsiteY19" fmla="*/ 4460032 h 6858000"/>
              <a:gd name="connsiteX20" fmla="*/ 9242220 w 12192000"/>
              <a:gd name="connsiteY20" fmla="*/ 4342071 h 6858000"/>
              <a:gd name="connsiteX21" fmla="*/ 9341422 w 12192000"/>
              <a:gd name="connsiteY21" fmla="*/ 4562911 h 6858000"/>
              <a:gd name="connsiteX22" fmla="*/ 9480152 w 12192000"/>
              <a:gd name="connsiteY22" fmla="*/ 5150031 h 6858000"/>
              <a:gd name="connsiteX23" fmla="*/ 9561110 w 12192000"/>
              <a:gd name="connsiteY23" fmla="*/ 4866524 h 6858000"/>
              <a:gd name="connsiteX24" fmla="*/ 9881520 w 12192000"/>
              <a:gd name="connsiteY24" fmla="*/ 4313922 h 6858000"/>
              <a:gd name="connsiteX25" fmla="*/ 10094366 w 12192000"/>
              <a:gd name="connsiteY25" fmla="*/ 4813241 h 6858000"/>
              <a:gd name="connsiteX26" fmla="*/ 10237276 w 12192000"/>
              <a:gd name="connsiteY26" fmla="*/ 4416132 h 6858000"/>
              <a:gd name="connsiteX27" fmla="*/ 10324315 w 12192000"/>
              <a:gd name="connsiteY27" fmla="*/ 4322299 h 6858000"/>
              <a:gd name="connsiteX28" fmla="*/ 10344080 w 12192000"/>
              <a:gd name="connsiteY28" fmla="*/ 4373907 h 6858000"/>
              <a:gd name="connsiteX29" fmla="*/ 10527280 w 12192000"/>
              <a:gd name="connsiteY29" fmla="*/ 3490211 h 6858000"/>
              <a:gd name="connsiteX30" fmla="*/ 10594174 w 12192000"/>
              <a:gd name="connsiteY30" fmla="*/ 3861183 h 6858000"/>
              <a:gd name="connsiteX31" fmla="*/ 11258180 w 12192000"/>
              <a:gd name="connsiteY31" fmla="*/ 1488576 h 6858000"/>
              <a:gd name="connsiteX32" fmla="*/ 11362322 w 12192000"/>
              <a:gd name="connsiteY32" fmla="*/ 0 h 6858000"/>
              <a:gd name="connsiteX33" fmla="*/ 12192000 w 12192000"/>
              <a:gd name="connsiteY33" fmla="*/ 0 h 6858000"/>
              <a:gd name="connsiteX34" fmla="*/ 12192000 w 12192000"/>
              <a:gd name="connsiteY34" fmla="*/ 6858000 h 6858000"/>
              <a:gd name="connsiteX35" fmla="*/ 0 w 12192000"/>
              <a:gd name="connsiteY3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7136182" y="0"/>
                </a:lnTo>
                <a:lnTo>
                  <a:pt x="7136182" y="335"/>
                </a:lnTo>
                <a:cubicBezTo>
                  <a:pt x="7149485" y="1194346"/>
                  <a:pt x="7215999" y="2368586"/>
                  <a:pt x="7215619" y="2368586"/>
                </a:cubicBezTo>
                <a:cubicBezTo>
                  <a:pt x="7215999" y="2370261"/>
                  <a:pt x="7261609" y="3524058"/>
                  <a:pt x="7295436" y="3753611"/>
                </a:cubicBezTo>
                <a:cubicBezTo>
                  <a:pt x="7329643" y="3986516"/>
                  <a:pt x="7366892" y="3841746"/>
                  <a:pt x="7397299" y="4072305"/>
                </a:cubicBezTo>
                <a:cubicBezTo>
                  <a:pt x="7410602" y="4226792"/>
                  <a:pt x="7396538" y="4381615"/>
                  <a:pt x="7445569" y="4526719"/>
                </a:cubicBezTo>
                <a:cubicBezTo>
                  <a:pt x="7442148" y="4749905"/>
                  <a:pt x="7507522" y="4896349"/>
                  <a:pt x="7531468" y="5116854"/>
                </a:cubicBezTo>
                <a:cubicBezTo>
                  <a:pt x="7542490" y="5292454"/>
                  <a:pt x="7518165" y="5467049"/>
                  <a:pt x="7590760" y="5630249"/>
                </a:cubicBezTo>
                <a:cubicBezTo>
                  <a:pt x="7648913" y="5755916"/>
                  <a:pt x="7723029" y="5854440"/>
                  <a:pt x="7884185" y="5724081"/>
                </a:cubicBezTo>
                <a:cubicBezTo>
                  <a:pt x="7883045" y="5562555"/>
                  <a:pt x="8152523" y="5586684"/>
                  <a:pt x="8115655" y="5424488"/>
                </a:cubicBezTo>
                <a:cubicBezTo>
                  <a:pt x="8237281" y="5459341"/>
                  <a:pt x="8173428" y="5573280"/>
                  <a:pt x="8264267" y="5616845"/>
                </a:cubicBezTo>
                <a:cubicBezTo>
                  <a:pt x="8342565" y="5535411"/>
                  <a:pt x="8290493" y="5372882"/>
                  <a:pt x="8453928" y="5348754"/>
                </a:cubicBezTo>
                <a:cubicBezTo>
                  <a:pt x="8621165" y="5384611"/>
                  <a:pt x="8603300" y="5278045"/>
                  <a:pt x="8615844" y="5190580"/>
                </a:cubicBezTo>
                <a:cubicBezTo>
                  <a:pt x="8640930" y="4983479"/>
                  <a:pt x="8661074" y="4848093"/>
                  <a:pt x="8701363" y="4645684"/>
                </a:cubicBezTo>
                <a:cubicBezTo>
                  <a:pt x="8712764" y="4595082"/>
                  <a:pt x="8689960" y="4479468"/>
                  <a:pt x="8801704" y="4490862"/>
                </a:cubicBezTo>
                <a:cubicBezTo>
                  <a:pt x="8887983" y="4501920"/>
                  <a:pt x="8855296" y="4593407"/>
                  <a:pt x="8859097" y="4649036"/>
                </a:cubicBezTo>
                <a:cubicBezTo>
                  <a:pt x="8892544" y="4963372"/>
                  <a:pt x="8818808" y="4944941"/>
                  <a:pt x="8816528" y="5258608"/>
                </a:cubicBezTo>
                <a:cubicBezTo>
                  <a:pt x="8816147" y="5271006"/>
                  <a:pt x="8871260" y="5282066"/>
                  <a:pt x="8908507" y="5148354"/>
                </a:cubicBezTo>
                <a:cubicBezTo>
                  <a:pt x="8981484" y="4884620"/>
                  <a:pt x="9068522" y="4676850"/>
                  <a:pt x="9112612" y="4460032"/>
                </a:cubicBezTo>
                <a:cubicBezTo>
                  <a:pt x="9165063" y="4506612"/>
                  <a:pt x="9210294" y="4296495"/>
                  <a:pt x="9242220" y="4342071"/>
                </a:cubicBezTo>
                <a:cubicBezTo>
                  <a:pt x="9257044" y="4418812"/>
                  <a:pt x="9283648" y="4492872"/>
                  <a:pt x="9341422" y="4562911"/>
                </a:cubicBezTo>
                <a:cubicBezTo>
                  <a:pt x="9391213" y="4774703"/>
                  <a:pt x="9336860" y="4972085"/>
                  <a:pt x="9480152" y="5150031"/>
                </a:cubicBezTo>
                <a:cubicBezTo>
                  <a:pt x="9480152" y="5150031"/>
                  <a:pt x="9482432" y="5095407"/>
                  <a:pt x="9561110" y="4866524"/>
                </a:cubicBezTo>
                <a:cubicBezTo>
                  <a:pt x="9624583" y="4682212"/>
                  <a:pt x="9705921" y="4777385"/>
                  <a:pt x="9881520" y="4313922"/>
                </a:cubicBezTo>
                <a:cubicBezTo>
                  <a:pt x="9929790" y="4492202"/>
                  <a:pt x="9821466" y="4720414"/>
                  <a:pt x="10094366" y="4813241"/>
                </a:cubicBezTo>
                <a:cubicBezTo>
                  <a:pt x="10147197" y="4677855"/>
                  <a:pt x="10106528" y="4511974"/>
                  <a:pt x="10237276" y="4416132"/>
                </a:cubicBezTo>
                <a:cubicBezTo>
                  <a:pt x="10275285" y="4388317"/>
                  <a:pt x="10302651" y="4356481"/>
                  <a:pt x="10324315" y="4322299"/>
                </a:cubicBezTo>
                <a:cubicBezTo>
                  <a:pt x="10330777" y="4339726"/>
                  <a:pt x="10337619" y="4357821"/>
                  <a:pt x="10344080" y="4373907"/>
                </a:cubicBezTo>
                <a:cubicBezTo>
                  <a:pt x="10370306" y="4346763"/>
                  <a:pt x="10519678" y="3662796"/>
                  <a:pt x="10527280" y="3490211"/>
                </a:cubicBezTo>
                <a:cubicBezTo>
                  <a:pt x="10565288" y="3612863"/>
                  <a:pt x="10594174" y="3861183"/>
                  <a:pt x="10594174" y="3861183"/>
                </a:cubicBezTo>
                <a:cubicBezTo>
                  <a:pt x="10594174" y="3861183"/>
                  <a:pt x="10758371" y="3809910"/>
                  <a:pt x="11258180" y="1488576"/>
                </a:cubicBezTo>
                <a:cubicBezTo>
                  <a:pt x="11297708" y="1305268"/>
                  <a:pt x="11334195" y="675255"/>
                  <a:pt x="11362322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BF534E0-5725-A0C9-4BA6-309CDF1EBF63}"/>
              </a:ext>
            </a:extLst>
          </p:cNvPr>
          <p:cNvSpPr txBox="1"/>
          <p:nvPr/>
        </p:nvSpPr>
        <p:spPr>
          <a:xfrm>
            <a:off x="5661752" y="1028645"/>
            <a:ext cx="5257800" cy="85652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 err="1">
                <a:latin typeface="+mj-lt"/>
                <a:ea typeface="+mj-ea"/>
                <a:cs typeface="+mj-cs"/>
              </a:rPr>
              <a:t>Vitalfunktionen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latin typeface="+mj-lt"/>
                <a:ea typeface="+mj-ea"/>
                <a:cs typeface="+mj-cs"/>
              </a:rPr>
              <a:t>prüfen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246C1E7-C514-1347-4253-8AF9A3409C1B}"/>
              </a:ext>
            </a:extLst>
          </p:cNvPr>
          <p:cNvSpPr txBox="1"/>
          <p:nvPr/>
        </p:nvSpPr>
        <p:spPr>
          <a:xfrm>
            <a:off x="6346929" y="1816856"/>
            <a:ext cx="1498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chemeClr val="accent1"/>
                </a:solidFill>
              </a:rPr>
              <a:t>B</a:t>
            </a:r>
            <a:r>
              <a:rPr lang="de-DE" dirty="0"/>
              <a:t>ewusstsein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66D1163-F33B-205D-74B0-FF447DCA935B}"/>
              </a:ext>
            </a:extLst>
          </p:cNvPr>
          <p:cNvSpPr txBox="1"/>
          <p:nvPr/>
        </p:nvSpPr>
        <p:spPr>
          <a:xfrm>
            <a:off x="6324942" y="2382501"/>
            <a:ext cx="11095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chemeClr val="accent1"/>
                </a:solidFill>
              </a:rPr>
              <a:t>A</a:t>
            </a:r>
            <a:r>
              <a:rPr lang="de-DE" dirty="0"/>
              <a:t>tmung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445C52F-A98B-50AB-1500-FB39D8EC122C}"/>
              </a:ext>
            </a:extLst>
          </p:cNvPr>
          <p:cNvSpPr txBox="1"/>
          <p:nvPr/>
        </p:nvSpPr>
        <p:spPr>
          <a:xfrm>
            <a:off x="6321641" y="2969206"/>
            <a:ext cx="7216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chemeClr val="accent1"/>
                </a:solidFill>
              </a:rPr>
              <a:t>P</a:t>
            </a:r>
            <a:r>
              <a:rPr lang="de-DE" dirty="0"/>
              <a:t>uls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A8436EE-F493-BA5B-F02D-90E61778B9E0}"/>
              </a:ext>
            </a:extLst>
          </p:cNvPr>
          <p:cNvSpPr txBox="1"/>
          <p:nvPr/>
        </p:nvSpPr>
        <p:spPr>
          <a:xfrm>
            <a:off x="6400810" y="4859116"/>
            <a:ext cx="3679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Anschauen → bewegt sich die Person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62A1C93-56EE-356D-5ED6-4DE5322F9C86}"/>
              </a:ext>
            </a:extLst>
          </p:cNvPr>
          <p:cNvSpPr txBox="1"/>
          <p:nvPr/>
        </p:nvSpPr>
        <p:spPr>
          <a:xfrm>
            <a:off x="6385625" y="5324058"/>
            <a:ext cx="3341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Ansprechen → spricht die Person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43D6426-0257-EA23-B6F1-4BC0AB8CCC1F}"/>
              </a:ext>
            </a:extLst>
          </p:cNvPr>
          <p:cNvSpPr txBox="1"/>
          <p:nvPr/>
        </p:nvSpPr>
        <p:spPr>
          <a:xfrm>
            <a:off x="5804627" y="4121556"/>
            <a:ext cx="4625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chemeClr val="accent1"/>
                </a:solidFill>
              </a:rPr>
              <a:t>Bewusstsein prüfen: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F38E87D-DD1E-4CB5-8429-EBD60EE787FD}"/>
              </a:ext>
            </a:extLst>
          </p:cNvPr>
          <p:cNvSpPr txBox="1"/>
          <p:nvPr/>
        </p:nvSpPr>
        <p:spPr>
          <a:xfrm>
            <a:off x="6385625" y="5789000"/>
            <a:ext cx="3118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Anfassen → reagiert die Person</a:t>
            </a:r>
          </a:p>
        </p:txBody>
      </p:sp>
      <p:pic>
        <p:nvPicPr>
          <p:cNvPr id="15" name="Grafik 14" descr="Ein Bild, das Herz, Valentinstag, rot enthält.&#10;&#10;Automatisch generierte Beschreibung">
            <a:extLst>
              <a:ext uri="{FF2B5EF4-FFF2-40B4-BE49-F238E27FC236}">
                <a16:creationId xmlns:a16="http://schemas.microsoft.com/office/drawing/2014/main" id="{91EB8B44-CF94-C7A1-5753-6EC87D56E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344" y="309975"/>
            <a:ext cx="3173841" cy="317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1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D53EE60-239E-FEBF-85A0-B16928A4E9AA}"/>
              </a:ext>
            </a:extLst>
          </p:cNvPr>
          <p:cNvSpPr txBox="1"/>
          <p:nvPr/>
        </p:nvSpPr>
        <p:spPr>
          <a:xfrm>
            <a:off x="888743" y="764739"/>
            <a:ext cx="3361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chemeClr val="accent1"/>
                </a:solidFill>
              </a:rPr>
              <a:t>Atemkontrolle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1AD4664-7525-EBD2-0B9C-34B9C9EF17CB}"/>
              </a:ext>
            </a:extLst>
          </p:cNvPr>
          <p:cNvSpPr txBox="1"/>
          <p:nvPr/>
        </p:nvSpPr>
        <p:spPr>
          <a:xfrm>
            <a:off x="844353" y="1591236"/>
            <a:ext cx="5427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▸Sehen: </a:t>
            </a:r>
            <a:r>
              <a:rPr lang="de-DE" sz="2800" dirty="0"/>
              <a:t>hebt sich der Brustkorb?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D906BC8-86C0-03B0-77D5-C434777EECB0}"/>
              </a:ext>
            </a:extLst>
          </p:cNvPr>
          <p:cNvSpPr txBox="1"/>
          <p:nvPr/>
        </p:nvSpPr>
        <p:spPr>
          <a:xfrm>
            <a:off x="1562168" y="4652793"/>
            <a:ext cx="39644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>
                <a:solidFill>
                  <a:srgbClr val="FF0000"/>
                </a:solidFill>
              </a:rPr>
              <a:t>Kopf überstrecken</a:t>
            </a:r>
            <a:endParaRPr lang="de-DE" sz="4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9A5B060-927D-944B-813F-F817CD9D3D6E}"/>
              </a:ext>
            </a:extLst>
          </p:cNvPr>
          <p:cNvSpPr txBox="1"/>
          <p:nvPr/>
        </p:nvSpPr>
        <p:spPr>
          <a:xfrm>
            <a:off x="844353" y="2528977"/>
            <a:ext cx="6055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▸Hören: </a:t>
            </a:r>
            <a:r>
              <a:rPr lang="de-DE" sz="2800" dirty="0"/>
              <a:t>höre ich etwas? (Ohr zur Nase)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ED6B43B-B92A-F399-EB47-C37242DE3F2C}"/>
              </a:ext>
            </a:extLst>
          </p:cNvPr>
          <p:cNvSpPr txBox="1"/>
          <p:nvPr/>
        </p:nvSpPr>
        <p:spPr>
          <a:xfrm>
            <a:off x="844353" y="3428999"/>
            <a:ext cx="50545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▸Fühlen: </a:t>
            </a:r>
            <a:r>
              <a:rPr lang="de-DE" sz="2800" dirty="0"/>
              <a:t>spüre ich einen Luftzug</a:t>
            </a:r>
          </a:p>
          <a:p>
            <a:r>
              <a:rPr lang="de-DE" sz="2800" dirty="0"/>
              <a:t>		an der Wange?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C5326B3-28E7-E53E-7D2B-35D917C3A683}"/>
              </a:ext>
            </a:extLst>
          </p:cNvPr>
          <p:cNvSpPr txBox="1"/>
          <p:nvPr/>
        </p:nvSpPr>
        <p:spPr>
          <a:xfrm>
            <a:off x="888743" y="5735368"/>
            <a:ext cx="56300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chemeClr val="accent1"/>
                </a:solidFill>
              </a:rPr>
              <a:t>Pulskontrolle:</a:t>
            </a:r>
            <a:r>
              <a:rPr lang="de-DE" sz="4000" dirty="0"/>
              <a:t> nicht nötig!</a:t>
            </a:r>
          </a:p>
        </p:txBody>
      </p:sp>
      <p:pic>
        <p:nvPicPr>
          <p:cNvPr id="9" name="Grafik 8" descr="Ein Bild, das rot, Herz, orange enthält.&#10;&#10;Automatisch generierte Beschreibung">
            <a:extLst>
              <a:ext uri="{FF2B5EF4-FFF2-40B4-BE49-F238E27FC236}">
                <a16:creationId xmlns:a16="http://schemas.microsoft.com/office/drawing/2014/main" id="{F980E681-9354-D8F2-DDC7-87325160E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818" y="4509748"/>
            <a:ext cx="514350" cy="993976"/>
          </a:xfrm>
          <a:prstGeom prst="rect">
            <a:avLst/>
          </a:prstGeom>
        </p:spPr>
      </p:pic>
      <p:pic>
        <p:nvPicPr>
          <p:cNvPr id="12" name="Grafik 11" descr="Ein Bild, das Zeichnung, Entwurf, Clipart, Darstellung enthält.&#10;&#10;Automatisch generierte Beschreibung">
            <a:extLst>
              <a:ext uri="{FF2B5EF4-FFF2-40B4-BE49-F238E27FC236}">
                <a16:creationId xmlns:a16="http://schemas.microsoft.com/office/drawing/2014/main" id="{5A23DB29-1E31-F809-CF6B-DE66D37D3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665" y="1553847"/>
            <a:ext cx="4485408" cy="37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99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D63188B-C92D-4606-95DB-0601ED0EC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27A7B7-1B6D-432E-B2C4-E71C6C361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27DBEE0-99A4-4464-9371-C89D97E7A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7136182 w 12192000"/>
              <a:gd name="connsiteY1" fmla="*/ 0 h 6858000"/>
              <a:gd name="connsiteX2" fmla="*/ 7136182 w 12192000"/>
              <a:gd name="connsiteY2" fmla="*/ 335 h 6858000"/>
              <a:gd name="connsiteX3" fmla="*/ 7215619 w 12192000"/>
              <a:gd name="connsiteY3" fmla="*/ 2368586 h 6858000"/>
              <a:gd name="connsiteX4" fmla="*/ 7295436 w 12192000"/>
              <a:gd name="connsiteY4" fmla="*/ 3753611 h 6858000"/>
              <a:gd name="connsiteX5" fmla="*/ 7397299 w 12192000"/>
              <a:gd name="connsiteY5" fmla="*/ 4072305 h 6858000"/>
              <a:gd name="connsiteX6" fmla="*/ 7445569 w 12192000"/>
              <a:gd name="connsiteY6" fmla="*/ 4526719 h 6858000"/>
              <a:gd name="connsiteX7" fmla="*/ 7531468 w 12192000"/>
              <a:gd name="connsiteY7" fmla="*/ 5116854 h 6858000"/>
              <a:gd name="connsiteX8" fmla="*/ 7590760 w 12192000"/>
              <a:gd name="connsiteY8" fmla="*/ 5630249 h 6858000"/>
              <a:gd name="connsiteX9" fmla="*/ 7884185 w 12192000"/>
              <a:gd name="connsiteY9" fmla="*/ 5724081 h 6858000"/>
              <a:gd name="connsiteX10" fmla="*/ 8115655 w 12192000"/>
              <a:gd name="connsiteY10" fmla="*/ 5424488 h 6858000"/>
              <a:gd name="connsiteX11" fmla="*/ 8264267 w 12192000"/>
              <a:gd name="connsiteY11" fmla="*/ 5616845 h 6858000"/>
              <a:gd name="connsiteX12" fmla="*/ 8453928 w 12192000"/>
              <a:gd name="connsiteY12" fmla="*/ 5348754 h 6858000"/>
              <a:gd name="connsiteX13" fmla="*/ 8615844 w 12192000"/>
              <a:gd name="connsiteY13" fmla="*/ 5190580 h 6858000"/>
              <a:gd name="connsiteX14" fmla="*/ 8701363 w 12192000"/>
              <a:gd name="connsiteY14" fmla="*/ 4645684 h 6858000"/>
              <a:gd name="connsiteX15" fmla="*/ 8801704 w 12192000"/>
              <a:gd name="connsiteY15" fmla="*/ 4490862 h 6858000"/>
              <a:gd name="connsiteX16" fmla="*/ 8859097 w 12192000"/>
              <a:gd name="connsiteY16" fmla="*/ 4649036 h 6858000"/>
              <a:gd name="connsiteX17" fmla="*/ 8816528 w 12192000"/>
              <a:gd name="connsiteY17" fmla="*/ 5258608 h 6858000"/>
              <a:gd name="connsiteX18" fmla="*/ 8908507 w 12192000"/>
              <a:gd name="connsiteY18" fmla="*/ 5148354 h 6858000"/>
              <a:gd name="connsiteX19" fmla="*/ 9112612 w 12192000"/>
              <a:gd name="connsiteY19" fmla="*/ 4460032 h 6858000"/>
              <a:gd name="connsiteX20" fmla="*/ 9242220 w 12192000"/>
              <a:gd name="connsiteY20" fmla="*/ 4342071 h 6858000"/>
              <a:gd name="connsiteX21" fmla="*/ 9341422 w 12192000"/>
              <a:gd name="connsiteY21" fmla="*/ 4562911 h 6858000"/>
              <a:gd name="connsiteX22" fmla="*/ 9480152 w 12192000"/>
              <a:gd name="connsiteY22" fmla="*/ 5150031 h 6858000"/>
              <a:gd name="connsiteX23" fmla="*/ 9561110 w 12192000"/>
              <a:gd name="connsiteY23" fmla="*/ 4866524 h 6858000"/>
              <a:gd name="connsiteX24" fmla="*/ 9881520 w 12192000"/>
              <a:gd name="connsiteY24" fmla="*/ 4313922 h 6858000"/>
              <a:gd name="connsiteX25" fmla="*/ 10094366 w 12192000"/>
              <a:gd name="connsiteY25" fmla="*/ 4813241 h 6858000"/>
              <a:gd name="connsiteX26" fmla="*/ 10237276 w 12192000"/>
              <a:gd name="connsiteY26" fmla="*/ 4416132 h 6858000"/>
              <a:gd name="connsiteX27" fmla="*/ 10324315 w 12192000"/>
              <a:gd name="connsiteY27" fmla="*/ 4322299 h 6858000"/>
              <a:gd name="connsiteX28" fmla="*/ 10344080 w 12192000"/>
              <a:gd name="connsiteY28" fmla="*/ 4373907 h 6858000"/>
              <a:gd name="connsiteX29" fmla="*/ 10527280 w 12192000"/>
              <a:gd name="connsiteY29" fmla="*/ 3490211 h 6858000"/>
              <a:gd name="connsiteX30" fmla="*/ 10594174 w 12192000"/>
              <a:gd name="connsiteY30" fmla="*/ 3861183 h 6858000"/>
              <a:gd name="connsiteX31" fmla="*/ 11258180 w 12192000"/>
              <a:gd name="connsiteY31" fmla="*/ 1488576 h 6858000"/>
              <a:gd name="connsiteX32" fmla="*/ 11362322 w 12192000"/>
              <a:gd name="connsiteY32" fmla="*/ 0 h 6858000"/>
              <a:gd name="connsiteX33" fmla="*/ 12192000 w 12192000"/>
              <a:gd name="connsiteY33" fmla="*/ 0 h 6858000"/>
              <a:gd name="connsiteX34" fmla="*/ 12192000 w 12192000"/>
              <a:gd name="connsiteY34" fmla="*/ 6858000 h 6858000"/>
              <a:gd name="connsiteX35" fmla="*/ 0 w 12192000"/>
              <a:gd name="connsiteY3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7136182" y="0"/>
                </a:lnTo>
                <a:lnTo>
                  <a:pt x="7136182" y="335"/>
                </a:lnTo>
                <a:cubicBezTo>
                  <a:pt x="7149485" y="1194346"/>
                  <a:pt x="7215999" y="2368586"/>
                  <a:pt x="7215619" y="2368586"/>
                </a:cubicBezTo>
                <a:cubicBezTo>
                  <a:pt x="7215999" y="2370261"/>
                  <a:pt x="7261609" y="3524058"/>
                  <a:pt x="7295436" y="3753611"/>
                </a:cubicBezTo>
                <a:cubicBezTo>
                  <a:pt x="7329643" y="3986516"/>
                  <a:pt x="7366892" y="3841746"/>
                  <a:pt x="7397299" y="4072305"/>
                </a:cubicBezTo>
                <a:cubicBezTo>
                  <a:pt x="7410602" y="4226792"/>
                  <a:pt x="7396538" y="4381615"/>
                  <a:pt x="7445569" y="4526719"/>
                </a:cubicBezTo>
                <a:cubicBezTo>
                  <a:pt x="7442148" y="4749905"/>
                  <a:pt x="7507522" y="4896349"/>
                  <a:pt x="7531468" y="5116854"/>
                </a:cubicBezTo>
                <a:cubicBezTo>
                  <a:pt x="7542490" y="5292454"/>
                  <a:pt x="7518165" y="5467049"/>
                  <a:pt x="7590760" y="5630249"/>
                </a:cubicBezTo>
                <a:cubicBezTo>
                  <a:pt x="7648913" y="5755916"/>
                  <a:pt x="7723029" y="5854440"/>
                  <a:pt x="7884185" y="5724081"/>
                </a:cubicBezTo>
                <a:cubicBezTo>
                  <a:pt x="7883045" y="5562555"/>
                  <a:pt x="8152523" y="5586684"/>
                  <a:pt x="8115655" y="5424488"/>
                </a:cubicBezTo>
                <a:cubicBezTo>
                  <a:pt x="8237281" y="5459341"/>
                  <a:pt x="8173428" y="5573280"/>
                  <a:pt x="8264267" y="5616845"/>
                </a:cubicBezTo>
                <a:cubicBezTo>
                  <a:pt x="8342565" y="5535411"/>
                  <a:pt x="8290493" y="5372882"/>
                  <a:pt x="8453928" y="5348754"/>
                </a:cubicBezTo>
                <a:cubicBezTo>
                  <a:pt x="8621165" y="5384611"/>
                  <a:pt x="8603300" y="5278045"/>
                  <a:pt x="8615844" y="5190580"/>
                </a:cubicBezTo>
                <a:cubicBezTo>
                  <a:pt x="8640930" y="4983479"/>
                  <a:pt x="8661074" y="4848093"/>
                  <a:pt x="8701363" y="4645684"/>
                </a:cubicBezTo>
                <a:cubicBezTo>
                  <a:pt x="8712764" y="4595082"/>
                  <a:pt x="8689960" y="4479468"/>
                  <a:pt x="8801704" y="4490862"/>
                </a:cubicBezTo>
                <a:cubicBezTo>
                  <a:pt x="8887983" y="4501920"/>
                  <a:pt x="8855296" y="4593407"/>
                  <a:pt x="8859097" y="4649036"/>
                </a:cubicBezTo>
                <a:cubicBezTo>
                  <a:pt x="8892544" y="4963372"/>
                  <a:pt x="8818808" y="4944941"/>
                  <a:pt x="8816528" y="5258608"/>
                </a:cubicBezTo>
                <a:cubicBezTo>
                  <a:pt x="8816147" y="5271006"/>
                  <a:pt x="8871260" y="5282066"/>
                  <a:pt x="8908507" y="5148354"/>
                </a:cubicBezTo>
                <a:cubicBezTo>
                  <a:pt x="8981484" y="4884620"/>
                  <a:pt x="9068522" y="4676850"/>
                  <a:pt x="9112612" y="4460032"/>
                </a:cubicBezTo>
                <a:cubicBezTo>
                  <a:pt x="9165063" y="4506612"/>
                  <a:pt x="9210294" y="4296495"/>
                  <a:pt x="9242220" y="4342071"/>
                </a:cubicBezTo>
                <a:cubicBezTo>
                  <a:pt x="9257044" y="4418812"/>
                  <a:pt x="9283648" y="4492872"/>
                  <a:pt x="9341422" y="4562911"/>
                </a:cubicBezTo>
                <a:cubicBezTo>
                  <a:pt x="9391213" y="4774703"/>
                  <a:pt x="9336860" y="4972085"/>
                  <a:pt x="9480152" y="5150031"/>
                </a:cubicBezTo>
                <a:cubicBezTo>
                  <a:pt x="9480152" y="5150031"/>
                  <a:pt x="9482432" y="5095407"/>
                  <a:pt x="9561110" y="4866524"/>
                </a:cubicBezTo>
                <a:cubicBezTo>
                  <a:pt x="9624583" y="4682212"/>
                  <a:pt x="9705921" y="4777385"/>
                  <a:pt x="9881520" y="4313922"/>
                </a:cubicBezTo>
                <a:cubicBezTo>
                  <a:pt x="9929790" y="4492202"/>
                  <a:pt x="9821466" y="4720414"/>
                  <a:pt x="10094366" y="4813241"/>
                </a:cubicBezTo>
                <a:cubicBezTo>
                  <a:pt x="10147197" y="4677855"/>
                  <a:pt x="10106528" y="4511974"/>
                  <a:pt x="10237276" y="4416132"/>
                </a:cubicBezTo>
                <a:cubicBezTo>
                  <a:pt x="10275285" y="4388317"/>
                  <a:pt x="10302651" y="4356481"/>
                  <a:pt x="10324315" y="4322299"/>
                </a:cubicBezTo>
                <a:cubicBezTo>
                  <a:pt x="10330777" y="4339726"/>
                  <a:pt x="10337619" y="4357821"/>
                  <a:pt x="10344080" y="4373907"/>
                </a:cubicBezTo>
                <a:cubicBezTo>
                  <a:pt x="10370306" y="4346763"/>
                  <a:pt x="10519678" y="3662796"/>
                  <a:pt x="10527280" y="3490211"/>
                </a:cubicBezTo>
                <a:cubicBezTo>
                  <a:pt x="10565288" y="3612863"/>
                  <a:pt x="10594174" y="3861183"/>
                  <a:pt x="10594174" y="3861183"/>
                </a:cubicBezTo>
                <a:cubicBezTo>
                  <a:pt x="10594174" y="3861183"/>
                  <a:pt x="10758371" y="3809910"/>
                  <a:pt x="11258180" y="1488576"/>
                </a:cubicBezTo>
                <a:cubicBezTo>
                  <a:pt x="11297708" y="1305268"/>
                  <a:pt x="11334195" y="675255"/>
                  <a:pt x="11362322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BF50A08-F3E6-E786-A5C5-0364E343FD98}"/>
              </a:ext>
            </a:extLst>
          </p:cNvPr>
          <p:cNvSpPr txBox="1"/>
          <p:nvPr/>
        </p:nvSpPr>
        <p:spPr>
          <a:xfrm>
            <a:off x="5188674" y="377939"/>
            <a:ext cx="5257800" cy="8519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Notruf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absetzen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B548C37-EDD6-019A-06F0-B85604647AE0}"/>
              </a:ext>
            </a:extLst>
          </p:cNvPr>
          <p:cNvSpPr txBox="1"/>
          <p:nvPr/>
        </p:nvSpPr>
        <p:spPr>
          <a:xfrm>
            <a:off x="5188674" y="1317112"/>
            <a:ext cx="48622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Handy</a:t>
            </a:r>
            <a:r>
              <a:rPr lang="de-DE" sz="2000" dirty="0"/>
              <a:t>: Notruf geht immer, auch </a:t>
            </a:r>
            <a:r>
              <a:rPr lang="de-DE" sz="2000" dirty="0" err="1"/>
              <a:t>unentsperrt</a:t>
            </a:r>
            <a:endParaRPr lang="de-DE" sz="2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9146D87-3DDC-6CAC-ED2E-03C634B08C16}"/>
              </a:ext>
            </a:extLst>
          </p:cNvPr>
          <p:cNvSpPr txBox="1"/>
          <p:nvPr/>
        </p:nvSpPr>
        <p:spPr>
          <a:xfrm>
            <a:off x="708903" y="3219032"/>
            <a:ext cx="397416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112 wählen:</a:t>
            </a:r>
          </a:p>
          <a:p>
            <a:r>
              <a:rPr lang="de-DE" sz="2000" b="1" dirty="0"/>
              <a:t>WO ist der Notfallort?</a:t>
            </a:r>
            <a:endParaRPr lang="de-DE" sz="1000" b="1" dirty="0"/>
          </a:p>
          <a:p>
            <a:r>
              <a:rPr lang="de-DE" sz="2000" b="1" dirty="0"/>
              <a:t>WAS ist genau geschehen?</a:t>
            </a:r>
          </a:p>
          <a:p>
            <a:r>
              <a:rPr lang="de-DE" sz="2000" b="1" dirty="0"/>
              <a:t>WIE VIELE Personen sind betroffen?</a:t>
            </a:r>
          </a:p>
          <a:p>
            <a:r>
              <a:rPr lang="de-DE" sz="2000" b="1" dirty="0"/>
              <a:t>WELCHE Art der Verletzung?</a:t>
            </a:r>
          </a:p>
          <a:p>
            <a:r>
              <a:rPr lang="de-DE" sz="2000" b="1" dirty="0"/>
              <a:t>WARTEN auf Rückfragen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1F7C015-FFE9-6D5A-C39F-78C643F3DE83}"/>
              </a:ext>
            </a:extLst>
          </p:cNvPr>
          <p:cNvSpPr txBox="1"/>
          <p:nvPr/>
        </p:nvSpPr>
        <p:spPr>
          <a:xfrm>
            <a:off x="1198074" y="5861391"/>
            <a:ext cx="5036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rgbClr val="FF0000"/>
                </a:solidFill>
              </a:rPr>
              <a:t>Die Leitstelle beendet den Notruf</a:t>
            </a:r>
            <a:endParaRPr lang="de-DE" sz="28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394307D-DC8E-4C80-71F9-B87BF452A5EA}"/>
              </a:ext>
            </a:extLst>
          </p:cNvPr>
          <p:cNvSpPr txBox="1"/>
          <p:nvPr/>
        </p:nvSpPr>
        <p:spPr>
          <a:xfrm>
            <a:off x="5180664" y="1847819"/>
            <a:ext cx="5502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Andere Notrufmöglichkeiten und Hinweisschilder:</a:t>
            </a:r>
          </a:p>
        </p:txBody>
      </p:sp>
      <p:pic>
        <p:nvPicPr>
          <p:cNvPr id="5" name="Grafik 4" descr="Ein Bild, das Symbol, Logo, Clipart, Grafiken enthält.&#10;&#10;Automatisch generierte Beschreibung">
            <a:extLst>
              <a:ext uri="{FF2B5EF4-FFF2-40B4-BE49-F238E27FC236}">
                <a16:creationId xmlns:a16="http://schemas.microsoft.com/office/drawing/2014/main" id="{211BFD18-7A77-70C7-6F10-300AEAFFF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211" y="403868"/>
            <a:ext cx="2363364" cy="2222268"/>
          </a:xfrm>
          <a:prstGeom prst="rect">
            <a:avLst/>
          </a:prstGeom>
        </p:spPr>
      </p:pic>
      <p:pic>
        <p:nvPicPr>
          <p:cNvPr id="15" name="Grafik 14" descr="Ein Bild, das rot, Herz, orange enthält.&#10;&#10;Automatisch generierte Beschreibung">
            <a:extLst>
              <a:ext uri="{FF2B5EF4-FFF2-40B4-BE49-F238E27FC236}">
                <a16:creationId xmlns:a16="http://schemas.microsoft.com/office/drawing/2014/main" id="{DD684F34-5A66-C55D-220F-B9517DA26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50712" y="5627314"/>
            <a:ext cx="491231" cy="949298"/>
          </a:xfrm>
          <a:prstGeom prst="rect">
            <a:avLst/>
          </a:prstGeom>
        </p:spPr>
      </p:pic>
      <p:pic>
        <p:nvPicPr>
          <p:cNvPr id="17" name="Grafik 16" descr="Ein Bild, das Screenshot, Rechteck, Entwurf, Design enthält.&#10;&#10;Automatisch generierte Beschreibung">
            <a:extLst>
              <a:ext uri="{FF2B5EF4-FFF2-40B4-BE49-F238E27FC236}">
                <a16:creationId xmlns:a16="http://schemas.microsoft.com/office/drawing/2014/main" id="{447C00C8-4C1A-9341-B338-38B3771396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8346" y="2490255"/>
            <a:ext cx="343469" cy="2754904"/>
          </a:xfrm>
          <a:prstGeom prst="rect">
            <a:avLst/>
          </a:prstGeom>
        </p:spPr>
      </p:pic>
      <p:pic>
        <p:nvPicPr>
          <p:cNvPr id="19" name="Grafik 18" descr="Ein Bild, das Wand, Tür, Beleuchtung, Beleuchtungskörper enthält.&#10;&#10;Automatisch generierte Beschreibung">
            <a:extLst>
              <a:ext uri="{FF2B5EF4-FFF2-40B4-BE49-F238E27FC236}">
                <a16:creationId xmlns:a16="http://schemas.microsoft.com/office/drawing/2014/main" id="{39517195-196D-78B5-AAE2-B19EC7A31D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356"/>
          <a:stretch/>
        </p:blipFill>
        <p:spPr>
          <a:xfrm>
            <a:off x="7574227" y="4106756"/>
            <a:ext cx="2007754" cy="1460537"/>
          </a:xfrm>
          <a:prstGeom prst="rect">
            <a:avLst/>
          </a:prstGeom>
        </p:spPr>
      </p:pic>
      <p:pic>
        <p:nvPicPr>
          <p:cNvPr id="23" name="Grafik 22" descr="Ein Bild, das draußen, Fahrzeug, Landfahrzeug, Straße enthält.&#10;&#10;Automatisch generierte Beschreibung">
            <a:extLst>
              <a:ext uri="{FF2B5EF4-FFF2-40B4-BE49-F238E27FC236}">
                <a16:creationId xmlns:a16="http://schemas.microsoft.com/office/drawing/2014/main" id="{B130793A-23F0-8D33-3C4D-6E0B9AFE43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4047" b="3240"/>
          <a:stretch/>
        </p:blipFill>
        <p:spPr>
          <a:xfrm>
            <a:off x="8117871" y="2531593"/>
            <a:ext cx="1614305" cy="1357190"/>
          </a:xfrm>
          <a:prstGeom prst="rect">
            <a:avLst/>
          </a:prstGeom>
        </p:spPr>
      </p:pic>
      <p:pic>
        <p:nvPicPr>
          <p:cNvPr id="25" name="Grafik 24" descr="Ein Bild, das Briefkasten, rot, Behälter, draußen enthält.&#10;&#10;Automatisch generierte Beschreibung">
            <a:extLst>
              <a:ext uri="{FF2B5EF4-FFF2-40B4-BE49-F238E27FC236}">
                <a16:creationId xmlns:a16="http://schemas.microsoft.com/office/drawing/2014/main" id="{8F025829-3765-F8AF-D3F2-539D6A0793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1590" y="2573884"/>
            <a:ext cx="712638" cy="1184017"/>
          </a:xfrm>
          <a:prstGeom prst="rect">
            <a:avLst/>
          </a:prstGeom>
        </p:spPr>
      </p:pic>
      <p:pic>
        <p:nvPicPr>
          <p:cNvPr id="27" name="Grafik 26" descr="Ein Bild, das draußen, Text, Gras, Schild enthält.&#10;&#10;Automatisch generierte Beschreibung">
            <a:extLst>
              <a:ext uri="{FF2B5EF4-FFF2-40B4-BE49-F238E27FC236}">
                <a16:creationId xmlns:a16="http://schemas.microsoft.com/office/drawing/2014/main" id="{E8ACED33-95E5-AE3A-DC98-847CA4C0D0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80718" y="3007776"/>
            <a:ext cx="1158891" cy="1545188"/>
          </a:xfrm>
          <a:prstGeom prst="rect">
            <a:avLst/>
          </a:prstGeom>
        </p:spPr>
      </p:pic>
      <p:pic>
        <p:nvPicPr>
          <p:cNvPr id="29" name="Grafik 28" descr="Ein Bild, das Text enthält.&#10;&#10;Automatisch generierte Beschreibung">
            <a:extLst>
              <a:ext uri="{FF2B5EF4-FFF2-40B4-BE49-F238E27FC236}">
                <a16:creationId xmlns:a16="http://schemas.microsoft.com/office/drawing/2014/main" id="{5578202B-9A75-16DA-E4FA-D2B6023ACD2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846"/>
          <a:stretch/>
        </p:blipFill>
        <p:spPr>
          <a:xfrm>
            <a:off x="5230875" y="2482006"/>
            <a:ext cx="1603390" cy="1295400"/>
          </a:xfrm>
          <a:prstGeom prst="rect">
            <a:avLst/>
          </a:prstGeom>
        </p:spPr>
      </p:pic>
      <p:pic>
        <p:nvPicPr>
          <p:cNvPr id="31" name="Grafik 30" descr="Ein Bild, das Gebäude, Haltevorrichtung, Eigentum, Im Haus enthält.&#10;&#10;Automatisch generierte Beschreibung">
            <a:extLst>
              <a:ext uri="{FF2B5EF4-FFF2-40B4-BE49-F238E27FC236}">
                <a16:creationId xmlns:a16="http://schemas.microsoft.com/office/drawing/2014/main" id="{AC764055-4B66-FF53-24A7-F9489DFF1F0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334" t="2" r="10897" b="-140"/>
          <a:stretch/>
        </p:blipFill>
        <p:spPr>
          <a:xfrm>
            <a:off x="5566816" y="4067452"/>
            <a:ext cx="1738528" cy="147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157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 descr="Ein Bild, das Text, Screenshot, Schrift, gelb enthält.&#10;&#10;Automatisch generierte Beschreibung">
            <a:extLst>
              <a:ext uri="{FF2B5EF4-FFF2-40B4-BE49-F238E27FC236}">
                <a16:creationId xmlns:a16="http://schemas.microsoft.com/office/drawing/2014/main" id="{62C62CD7-252D-21F0-F443-EAE59483A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39" y="480060"/>
            <a:ext cx="11237976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0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</Words>
  <Application>Microsoft Macintosh PowerPoint</Application>
  <PresentationFormat>Breitbild</PresentationFormat>
  <Paragraphs>54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ArialMT</vt:lpstr>
      <vt:lpstr>Calibri</vt:lpstr>
      <vt:lpstr>Calibri Light</vt:lpstr>
      <vt:lpstr>Wingdings</vt:lpstr>
      <vt:lpstr>Office</vt:lpstr>
      <vt:lpstr>Erste-Hilfe- Kurs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Irene Sontheimer</dc:creator>
  <cp:lastModifiedBy>Irene Sontheimer</cp:lastModifiedBy>
  <cp:revision>23</cp:revision>
  <dcterms:created xsi:type="dcterms:W3CDTF">2023-07-02T09:03:57Z</dcterms:created>
  <dcterms:modified xsi:type="dcterms:W3CDTF">2024-10-07T14:30:55Z</dcterms:modified>
</cp:coreProperties>
</file>