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64" r:id="rId6"/>
    <p:sldId id="259" r:id="rId7"/>
    <p:sldId id="260" r:id="rId8"/>
    <p:sldId id="262" r:id="rId9"/>
    <p:sldId id="261" r:id="rId10"/>
    <p:sldId id="263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82"/>
  </p:normalViewPr>
  <p:slideViewPr>
    <p:cSldViewPr snapToGrid="0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D36CC8-B6AA-4A9A-1ECC-F8A11F8C9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5BFFD44-0FD7-9809-14EB-B6E628FC8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9E2994-DAA4-8D7A-B8BB-AD5032C87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BCAA-5CD4-7741-B8D3-57A25165EF15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3845C3-2AED-0526-7E52-31B522FE0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C88CF8-69C2-5879-C6C3-C57A7A885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DC54-87FB-C24B-BEE4-0240FE767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499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0BA299-9762-2B76-CC81-87FE38306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51D499F-3752-E352-605B-5019D48EC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B8CA70-12CE-A6FC-49CE-5F4039059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BCAA-5CD4-7741-B8D3-57A25165EF15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718A88-F229-46E3-1FE8-34367E4E0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23449C2-FDB6-A942-4969-CFE262917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DC54-87FB-C24B-BEE4-0240FE767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8175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ADEEFC9-AD36-2DD6-1A85-B4D3B3D108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7BC3745-4806-E947-D0F6-590C53B233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6FACEB-ECFA-2C11-B883-9E32ED263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BCAA-5CD4-7741-B8D3-57A25165EF15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5BCC37-F16E-6CA3-6A54-ACD4D5311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5A7B4F-7F35-C1DF-4568-DAFA7C7F3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DC54-87FB-C24B-BEE4-0240FE767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493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15B038-C0BE-1C09-BACD-684C9E4B4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65A495-856F-6EDD-C377-A45B43EB9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2210A8-9701-76EE-A5A9-290E6C021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BCAA-5CD4-7741-B8D3-57A25165EF15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FA798F-10E0-0F32-4A80-414977A71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B6BFA3-321D-F3DE-093C-D3F7445B9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DC54-87FB-C24B-BEE4-0240FE767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855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28FC21-E414-BF74-E9A0-F35B7F799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2411C6-9EC4-EA17-DEF4-00D24E0FF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A0FB36-32CF-2258-3890-C35F5EB57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BCAA-5CD4-7741-B8D3-57A25165EF15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58B083-D16D-DF98-D7D2-24D4CFAEA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4EA1C7-31F9-524C-7C1A-CFCFD7A92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DC54-87FB-C24B-BEE4-0240FE767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786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5E0BC2-31A3-4776-8D17-B02DD15C7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F4DCBB7-16F0-A086-84FB-78EB9AFC1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DC874CA-7E94-EFAF-6896-F517B2CF2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770B348-FFC7-2A8E-8EA1-CC7434677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BCAA-5CD4-7741-B8D3-57A25165EF15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C00F99-2DF7-2EEC-3763-D640EBE23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098CAEF-CC5C-8598-7BB4-3F2BBC27C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DC54-87FB-C24B-BEE4-0240FE767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3337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FC4159-7474-D62A-6B3B-D7D93338A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7F247DD-3F4B-6F73-DBEA-22A3F8989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BB86B41-D657-F9B4-919E-A61E55700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7B95A87-67ED-E23F-2D3B-C04E5DF1CA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2952F75-C349-00F6-40E6-C3319A7B0E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0DB21C3-90BE-8397-9DC1-2CDA1BB34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BCAA-5CD4-7741-B8D3-57A25165EF15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62FEDF3-9198-08E4-6613-6CB3C97C6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4A03249-F90A-EC79-98AE-0ABBB4D51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DC54-87FB-C24B-BEE4-0240FE767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1966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719802-46E0-AA65-87E2-23E011B79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E0F797A-0066-DAA6-FFB4-C79982551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BCAA-5CD4-7741-B8D3-57A25165EF15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2033AED-B491-5955-4376-220F25057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1030EDE-CEF5-95BC-65DC-11A007F09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DC54-87FB-C24B-BEE4-0240FE767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6144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DFD2089-CE0C-204F-EC29-B5666F7EF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BCAA-5CD4-7741-B8D3-57A25165EF15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69F79E0-0374-0DB3-721D-0BBBFF3AA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711025-F23E-97C8-BCA6-FF9F5687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DC54-87FB-C24B-BEE4-0240FE767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5504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7C4BBB-4ED7-71FC-0832-9039B4A9D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AC029E-A1B8-C9A8-9504-EA4A6741E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FCA2F6E-F9E0-B17D-3939-18FAA9D50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05902B-31B7-33A8-261A-71833833B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BCAA-5CD4-7741-B8D3-57A25165EF15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790900-CD43-2F41-C9AB-179CB23EF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2DAF454-DC7E-316E-35D2-3D48FDB8D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DC54-87FB-C24B-BEE4-0240FE767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8181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AD0411-B614-AAE4-1E6D-BAE844691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7450F8-0973-0398-AF7B-F78A0888D4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BAB11D6-5443-818D-12F3-2CA4CEE2FF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D4EA68-D217-CC3C-EA29-16228C683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BCAA-5CD4-7741-B8D3-57A25165EF15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3E08D9-864B-CB18-5DFB-F5347DC7C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24BEE3D-AB5A-0CB8-51ED-7B789932B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DC54-87FB-C24B-BEE4-0240FE767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871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7C9FFEA-33A5-4FB3-C6C5-DAA64C065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34A34E5-6C2D-636A-42F5-49EBDB5C5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5AB5326-022C-4485-2EBC-965AE431DF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FBCAA-5CD4-7741-B8D3-57A25165EF15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B68792-FD65-71D5-4A05-B847CB7D3F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8234D3-E363-A606-C9D1-31A4901C6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6DC54-87FB-C24B-BEE4-0240FE767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5452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d5lkC6Bpww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hyperlink" Target="https://www.youtube.com/watch?v=eHO48WeKNL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Grafik 4" descr="Ein Bild, das Text, Screenshot, Design enthält.&#10;&#10;Automatisch generierte Beschreibung">
            <a:extLst>
              <a:ext uri="{FF2B5EF4-FFF2-40B4-BE49-F238E27FC236}">
                <a16:creationId xmlns:a16="http://schemas.microsoft.com/office/drawing/2014/main" id="{E6407335-3B66-51EB-F5EF-008423FA73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495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8783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4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111A737-5718-0358-5B6F-76B75AE84551}"/>
              </a:ext>
            </a:extLst>
          </p:cNvPr>
          <p:cNvSpPr txBox="1"/>
          <p:nvPr/>
        </p:nvSpPr>
        <p:spPr>
          <a:xfrm>
            <a:off x="6282188" y="1414172"/>
            <a:ext cx="5334930" cy="3004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b="1" dirty="0" err="1">
                <a:latin typeface="+mj-lt"/>
                <a:ea typeface="+mj-ea"/>
                <a:cs typeface="+mj-cs"/>
              </a:rPr>
              <a:t>Sofortmaßnahmen</a:t>
            </a:r>
            <a:r>
              <a:rPr lang="en-US" sz="5100" b="1" dirty="0">
                <a:latin typeface="+mj-lt"/>
                <a:ea typeface="+mj-ea"/>
                <a:cs typeface="+mj-cs"/>
              </a:rPr>
              <a:t> &amp;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b="1" dirty="0" err="1">
                <a:latin typeface="+mj-lt"/>
                <a:ea typeface="+mj-ea"/>
                <a:cs typeface="+mj-cs"/>
              </a:rPr>
              <a:t>Psychologische</a:t>
            </a:r>
            <a:r>
              <a:rPr lang="en-US" sz="5100" b="1" dirty="0">
                <a:latin typeface="+mj-lt"/>
                <a:ea typeface="+mj-ea"/>
                <a:cs typeface="+mj-cs"/>
              </a:rPr>
              <a:t> </a:t>
            </a:r>
            <a:r>
              <a:rPr lang="en-US" sz="5100" b="1" dirty="0" err="1">
                <a:latin typeface="+mj-lt"/>
                <a:ea typeface="+mj-ea"/>
                <a:cs typeface="+mj-cs"/>
              </a:rPr>
              <a:t>Betreuung</a:t>
            </a:r>
            <a:endParaRPr lang="en-US" sz="5100" b="1" dirty="0">
              <a:latin typeface="+mj-lt"/>
              <a:ea typeface="+mj-ea"/>
              <a:cs typeface="+mj-cs"/>
            </a:endParaRPr>
          </a:p>
        </p:txBody>
      </p:sp>
      <p:sp>
        <p:nvSpPr>
          <p:cNvPr id="22" name="Freeform: Shape 16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Grafik 4" descr="Ein Bild, das Kleidung, Bär, Teddybär, Stofftier enthält.&#10;&#10;Automatisch generierte Beschreibung">
            <a:extLst>
              <a:ext uri="{FF2B5EF4-FFF2-40B4-BE49-F238E27FC236}">
                <a16:creationId xmlns:a16="http://schemas.microsoft.com/office/drawing/2014/main" id="{AEA3069C-5E50-A5FF-6FB0-F7334FAE30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" b="3"/>
          <a:stretch/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342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6224904A-4CC4-1F82-26D4-8BE526EE4830}"/>
              </a:ext>
            </a:extLst>
          </p:cNvPr>
          <p:cNvSpPr txBox="1"/>
          <p:nvPr/>
        </p:nvSpPr>
        <p:spPr>
          <a:xfrm>
            <a:off x="733714" y="609488"/>
            <a:ext cx="68349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Bewusstsein vorhanden – ansprechbar </a:t>
            </a:r>
            <a:endParaRPr lang="de-DE" sz="32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800" dirty="0">
              <a:solidFill>
                <a:srgbClr val="00B050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0718039-EBCA-8D3C-BCDB-4F941C71892D}"/>
              </a:ext>
            </a:extLst>
          </p:cNvPr>
          <p:cNvSpPr txBox="1"/>
          <p:nvPr/>
        </p:nvSpPr>
        <p:spPr>
          <a:xfrm>
            <a:off x="978144" y="3513450"/>
            <a:ext cx="4658648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Lebensrettende Sofortmaßnahmen</a:t>
            </a:r>
          </a:p>
          <a:p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Blutstillung, Schockbekämpfung</a:t>
            </a:r>
          </a:p>
          <a:p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(dabei Maßnahmen erklären)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44827C6-2CA2-B630-A4FA-B79D3BB7DF0B}"/>
              </a:ext>
            </a:extLst>
          </p:cNvPr>
          <p:cNvSpPr txBox="1"/>
          <p:nvPr/>
        </p:nvSpPr>
        <p:spPr>
          <a:xfrm>
            <a:off x="978144" y="4644340"/>
            <a:ext cx="591982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weitere situationsgerechte Maßnahmen, z.B.</a:t>
            </a: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Wunden versorgen</a:t>
            </a: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richtig lagern, Wärmeerhaltung</a:t>
            </a: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psychologisch betreuen</a:t>
            </a: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vor Schaulustigen abschirmen</a:t>
            </a:r>
          </a:p>
        </p:txBody>
      </p:sp>
      <p:pic>
        <p:nvPicPr>
          <p:cNvPr id="11" name="Grafik 10" descr="Ein Bild, das Kleidung, Person, Schuhwerk, Gelände enthält.&#10;&#10;Automatisch generierte Beschreibung">
            <a:extLst>
              <a:ext uri="{FF2B5EF4-FFF2-40B4-BE49-F238E27FC236}">
                <a16:creationId xmlns:a16="http://schemas.microsoft.com/office/drawing/2014/main" id="{1FE5998C-3C9F-0FE8-7467-807231451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813" y="3223527"/>
            <a:ext cx="2581612" cy="1385800"/>
          </a:xfrm>
          <a:prstGeom prst="rect">
            <a:avLst/>
          </a:prstGeom>
        </p:spPr>
      </p:pic>
      <p:pic>
        <p:nvPicPr>
          <p:cNvPr id="13" name="Grafik 12" descr="Ein Bild, das Kleidung, Person, Ellenbogen, Junge enthält.&#10;&#10;Automatisch generierte Beschreibung">
            <a:extLst>
              <a:ext uri="{FF2B5EF4-FFF2-40B4-BE49-F238E27FC236}">
                <a16:creationId xmlns:a16="http://schemas.microsoft.com/office/drawing/2014/main" id="{1E58EDF9-38D2-E9CD-8E3E-D382F606E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813" y="1231392"/>
            <a:ext cx="2581612" cy="1710182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861683FC-ABF1-966C-494F-ACC097601F4A}"/>
              </a:ext>
            </a:extLst>
          </p:cNvPr>
          <p:cNvSpPr txBox="1"/>
          <p:nvPr/>
        </p:nvSpPr>
        <p:spPr>
          <a:xfrm>
            <a:off x="978144" y="1428452"/>
            <a:ext cx="5897064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 aufnehmen</a:t>
            </a:r>
          </a:p>
          <a:p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Seitlich hinknien, Blickkontakt aufnehmen</a:t>
            </a: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Vertrauen schaffen: vorstellen, ich helfe Ihnen</a:t>
            </a: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Gut zuhören, ernst nehmen</a:t>
            </a:r>
            <a:r>
              <a:rPr lang="de-DE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ehrlich sein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Ruhig und langsam sprechen</a:t>
            </a:r>
          </a:p>
          <a:p>
            <a:endParaRPr lang="de-DE" sz="2000" b="1" dirty="0"/>
          </a:p>
        </p:txBody>
      </p:sp>
      <p:pic>
        <p:nvPicPr>
          <p:cNvPr id="4" name="Grafik 3" descr="Ein Bild, das Symbol, Logo, Clipart, Grafiken enthält.&#10;&#10;Automatisch generierte Beschreibung">
            <a:extLst>
              <a:ext uri="{FF2B5EF4-FFF2-40B4-BE49-F238E27FC236}">
                <a16:creationId xmlns:a16="http://schemas.microsoft.com/office/drawing/2014/main" id="{062FE3A4-99B1-FD48-A4C5-5D5752BAC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2711" y="3528437"/>
            <a:ext cx="8509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2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Schrift, Diagramm enthält.&#10;&#10;Automatisch generierte Beschreibung">
            <a:extLst>
              <a:ext uri="{FF2B5EF4-FFF2-40B4-BE49-F238E27FC236}">
                <a16:creationId xmlns:a16="http://schemas.microsoft.com/office/drawing/2014/main" id="{E9E54ACB-1C0F-A509-4B6D-A4239F11B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04" y="643466"/>
            <a:ext cx="10713591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81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D63188B-C92D-4606-95DB-0601ED0EC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927A7B7-1B6D-432E-B2C4-E71C6C361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27DBEE0-99A4-4464-9371-C89D97E7A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7136182 w 12192000"/>
              <a:gd name="connsiteY1" fmla="*/ 0 h 6858000"/>
              <a:gd name="connsiteX2" fmla="*/ 7136182 w 12192000"/>
              <a:gd name="connsiteY2" fmla="*/ 335 h 6858000"/>
              <a:gd name="connsiteX3" fmla="*/ 7215619 w 12192000"/>
              <a:gd name="connsiteY3" fmla="*/ 2368586 h 6858000"/>
              <a:gd name="connsiteX4" fmla="*/ 7295436 w 12192000"/>
              <a:gd name="connsiteY4" fmla="*/ 3753611 h 6858000"/>
              <a:gd name="connsiteX5" fmla="*/ 7397299 w 12192000"/>
              <a:gd name="connsiteY5" fmla="*/ 4072305 h 6858000"/>
              <a:gd name="connsiteX6" fmla="*/ 7445569 w 12192000"/>
              <a:gd name="connsiteY6" fmla="*/ 4526719 h 6858000"/>
              <a:gd name="connsiteX7" fmla="*/ 7531468 w 12192000"/>
              <a:gd name="connsiteY7" fmla="*/ 5116854 h 6858000"/>
              <a:gd name="connsiteX8" fmla="*/ 7590760 w 12192000"/>
              <a:gd name="connsiteY8" fmla="*/ 5630249 h 6858000"/>
              <a:gd name="connsiteX9" fmla="*/ 7884185 w 12192000"/>
              <a:gd name="connsiteY9" fmla="*/ 5724081 h 6858000"/>
              <a:gd name="connsiteX10" fmla="*/ 8115655 w 12192000"/>
              <a:gd name="connsiteY10" fmla="*/ 5424488 h 6858000"/>
              <a:gd name="connsiteX11" fmla="*/ 8264267 w 12192000"/>
              <a:gd name="connsiteY11" fmla="*/ 5616845 h 6858000"/>
              <a:gd name="connsiteX12" fmla="*/ 8453928 w 12192000"/>
              <a:gd name="connsiteY12" fmla="*/ 5348754 h 6858000"/>
              <a:gd name="connsiteX13" fmla="*/ 8615844 w 12192000"/>
              <a:gd name="connsiteY13" fmla="*/ 5190580 h 6858000"/>
              <a:gd name="connsiteX14" fmla="*/ 8701363 w 12192000"/>
              <a:gd name="connsiteY14" fmla="*/ 4645684 h 6858000"/>
              <a:gd name="connsiteX15" fmla="*/ 8801704 w 12192000"/>
              <a:gd name="connsiteY15" fmla="*/ 4490862 h 6858000"/>
              <a:gd name="connsiteX16" fmla="*/ 8859097 w 12192000"/>
              <a:gd name="connsiteY16" fmla="*/ 4649036 h 6858000"/>
              <a:gd name="connsiteX17" fmla="*/ 8816528 w 12192000"/>
              <a:gd name="connsiteY17" fmla="*/ 5258608 h 6858000"/>
              <a:gd name="connsiteX18" fmla="*/ 8908507 w 12192000"/>
              <a:gd name="connsiteY18" fmla="*/ 5148354 h 6858000"/>
              <a:gd name="connsiteX19" fmla="*/ 9112612 w 12192000"/>
              <a:gd name="connsiteY19" fmla="*/ 4460032 h 6858000"/>
              <a:gd name="connsiteX20" fmla="*/ 9242220 w 12192000"/>
              <a:gd name="connsiteY20" fmla="*/ 4342071 h 6858000"/>
              <a:gd name="connsiteX21" fmla="*/ 9341422 w 12192000"/>
              <a:gd name="connsiteY21" fmla="*/ 4562911 h 6858000"/>
              <a:gd name="connsiteX22" fmla="*/ 9480152 w 12192000"/>
              <a:gd name="connsiteY22" fmla="*/ 5150031 h 6858000"/>
              <a:gd name="connsiteX23" fmla="*/ 9561110 w 12192000"/>
              <a:gd name="connsiteY23" fmla="*/ 4866524 h 6858000"/>
              <a:gd name="connsiteX24" fmla="*/ 9881520 w 12192000"/>
              <a:gd name="connsiteY24" fmla="*/ 4313922 h 6858000"/>
              <a:gd name="connsiteX25" fmla="*/ 10094366 w 12192000"/>
              <a:gd name="connsiteY25" fmla="*/ 4813241 h 6858000"/>
              <a:gd name="connsiteX26" fmla="*/ 10237276 w 12192000"/>
              <a:gd name="connsiteY26" fmla="*/ 4416132 h 6858000"/>
              <a:gd name="connsiteX27" fmla="*/ 10324315 w 12192000"/>
              <a:gd name="connsiteY27" fmla="*/ 4322299 h 6858000"/>
              <a:gd name="connsiteX28" fmla="*/ 10344080 w 12192000"/>
              <a:gd name="connsiteY28" fmla="*/ 4373907 h 6858000"/>
              <a:gd name="connsiteX29" fmla="*/ 10527280 w 12192000"/>
              <a:gd name="connsiteY29" fmla="*/ 3490211 h 6858000"/>
              <a:gd name="connsiteX30" fmla="*/ 10594174 w 12192000"/>
              <a:gd name="connsiteY30" fmla="*/ 3861183 h 6858000"/>
              <a:gd name="connsiteX31" fmla="*/ 11258180 w 12192000"/>
              <a:gd name="connsiteY31" fmla="*/ 1488576 h 6858000"/>
              <a:gd name="connsiteX32" fmla="*/ 11362322 w 12192000"/>
              <a:gd name="connsiteY32" fmla="*/ 0 h 6858000"/>
              <a:gd name="connsiteX33" fmla="*/ 12192000 w 12192000"/>
              <a:gd name="connsiteY33" fmla="*/ 0 h 6858000"/>
              <a:gd name="connsiteX34" fmla="*/ 12192000 w 12192000"/>
              <a:gd name="connsiteY34" fmla="*/ 6858000 h 6858000"/>
              <a:gd name="connsiteX35" fmla="*/ 0 w 12192000"/>
              <a:gd name="connsiteY3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7136182" y="0"/>
                </a:lnTo>
                <a:lnTo>
                  <a:pt x="7136182" y="335"/>
                </a:lnTo>
                <a:cubicBezTo>
                  <a:pt x="7149485" y="1194346"/>
                  <a:pt x="7215999" y="2368586"/>
                  <a:pt x="7215619" y="2368586"/>
                </a:cubicBezTo>
                <a:cubicBezTo>
                  <a:pt x="7215999" y="2370261"/>
                  <a:pt x="7261609" y="3524058"/>
                  <a:pt x="7295436" y="3753611"/>
                </a:cubicBezTo>
                <a:cubicBezTo>
                  <a:pt x="7329643" y="3986516"/>
                  <a:pt x="7366892" y="3841746"/>
                  <a:pt x="7397299" y="4072305"/>
                </a:cubicBezTo>
                <a:cubicBezTo>
                  <a:pt x="7410602" y="4226792"/>
                  <a:pt x="7396538" y="4381615"/>
                  <a:pt x="7445569" y="4526719"/>
                </a:cubicBezTo>
                <a:cubicBezTo>
                  <a:pt x="7442148" y="4749905"/>
                  <a:pt x="7507522" y="4896349"/>
                  <a:pt x="7531468" y="5116854"/>
                </a:cubicBezTo>
                <a:cubicBezTo>
                  <a:pt x="7542490" y="5292454"/>
                  <a:pt x="7518165" y="5467049"/>
                  <a:pt x="7590760" y="5630249"/>
                </a:cubicBezTo>
                <a:cubicBezTo>
                  <a:pt x="7648913" y="5755916"/>
                  <a:pt x="7723029" y="5854440"/>
                  <a:pt x="7884185" y="5724081"/>
                </a:cubicBezTo>
                <a:cubicBezTo>
                  <a:pt x="7883045" y="5562555"/>
                  <a:pt x="8152523" y="5586684"/>
                  <a:pt x="8115655" y="5424488"/>
                </a:cubicBezTo>
                <a:cubicBezTo>
                  <a:pt x="8237281" y="5459341"/>
                  <a:pt x="8173428" y="5573280"/>
                  <a:pt x="8264267" y="5616845"/>
                </a:cubicBezTo>
                <a:cubicBezTo>
                  <a:pt x="8342565" y="5535411"/>
                  <a:pt x="8290493" y="5372882"/>
                  <a:pt x="8453928" y="5348754"/>
                </a:cubicBezTo>
                <a:cubicBezTo>
                  <a:pt x="8621165" y="5384611"/>
                  <a:pt x="8603300" y="5278045"/>
                  <a:pt x="8615844" y="5190580"/>
                </a:cubicBezTo>
                <a:cubicBezTo>
                  <a:pt x="8640930" y="4983479"/>
                  <a:pt x="8661074" y="4848093"/>
                  <a:pt x="8701363" y="4645684"/>
                </a:cubicBezTo>
                <a:cubicBezTo>
                  <a:pt x="8712764" y="4595082"/>
                  <a:pt x="8689960" y="4479468"/>
                  <a:pt x="8801704" y="4490862"/>
                </a:cubicBezTo>
                <a:cubicBezTo>
                  <a:pt x="8887983" y="4501920"/>
                  <a:pt x="8855296" y="4593407"/>
                  <a:pt x="8859097" y="4649036"/>
                </a:cubicBezTo>
                <a:cubicBezTo>
                  <a:pt x="8892544" y="4963372"/>
                  <a:pt x="8818808" y="4944941"/>
                  <a:pt x="8816528" y="5258608"/>
                </a:cubicBezTo>
                <a:cubicBezTo>
                  <a:pt x="8816147" y="5271006"/>
                  <a:pt x="8871260" y="5282066"/>
                  <a:pt x="8908507" y="5148354"/>
                </a:cubicBezTo>
                <a:cubicBezTo>
                  <a:pt x="8981484" y="4884620"/>
                  <a:pt x="9068522" y="4676850"/>
                  <a:pt x="9112612" y="4460032"/>
                </a:cubicBezTo>
                <a:cubicBezTo>
                  <a:pt x="9165063" y="4506612"/>
                  <a:pt x="9210294" y="4296495"/>
                  <a:pt x="9242220" y="4342071"/>
                </a:cubicBezTo>
                <a:cubicBezTo>
                  <a:pt x="9257044" y="4418812"/>
                  <a:pt x="9283648" y="4492872"/>
                  <a:pt x="9341422" y="4562911"/>
                </a:cubicBezTo>
                <a:cubicBezTo>
                  <a:pt x="9391213" y="4774703"/>
                  <a:pt x="9336860" y="4972085"/>
                  <a:pt x="9480152" y="5150031"/>
                </a:cubicBezTo>
                <a:cubicBezTo>
                  <a:pt x="9480152" y="5150031"/>
                  <a:pt x="9482432" y="5095407"/>
                  <a:pt x="9561110" y="4866524"/>
                </a:cubicBezTo>
                <a:cubicBezTo>
                  <a:pt x="9624583" y="4682212"/>
                  <a:pt x="9705921" y="4777385"/>
                  <a:pt x="9881520" y="4313922"/>
                </a:cubicBezTo>
                <a:cubicBezTo>
                  <a:pt x="9929790" y="4492202"/>
                  <a:pt x="9821466" y="4720414"/>
                  <a:pt x="10094366" y="4813241"/>
                </a:cubicBezTo>
                <a:cubicBezTo>
                  <a:pt x="10147197" y="4677855"/>
                  <a:pt x="10106528" y="4511974"/>
                  <a:pt x="10237276" y="4416132"/>
                </a:cubicBezTo>
                <a:cubicBezTo>
                  <a:pt x="10275285" y="4388317"/>
                  <a:pt x="10302651" y="4356481"/>
                  <a:pt x="10324315" y="4322299"/>
                </a:cubicBezTo>
                <a:cubicBezTo>
                  <a:pt x="10330777" y="4339726"/>
                  <a:pt x="10337619" y="4357821"/>
                  <a:pt x="10344080" y="4373907"/>
                </a:cubicBezTo>
                <a:cubicBezTo>
                  <a:pt x="10370306" y="4346763"/>
                  <a:pt x="10519678" y="3662796"/>
                  <a:pt x="10527280" y="3490211"/>
                </a:cubicBezTo>
                <a:cubicBezTo>
                  <a:pt x="10565288" y="3612863"/>
                  <a:pt x="10594174" y="3861183"/>
                  <a:pt x="10594174" y="3861183"/>
                </a:cubicBezTo>
                <a:cubicBezTo>
                  <a:pt x="10594174" y="3861183"/>
                  <a:pt x="10758371" y="3809910"/>
                  <a:pt x="11258180" y="1488576"/>
                </a:cubicBezTo>
                <a:cubicBezTo>
                  <a:pt x="11297708" y="1305268"/>
                  <a:pt x="11334195" y="675255"/>
                  <a:pt x="11362322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0F38122-4379-5890-61BA-013F5D9F595E}"/>
              </a:ext>
            </a:extLst>
          </p:cNvPr>
          <p:cNvSpPr txBox="1"/>
          <p:nvPr/>
        </p:nvSpPr>
        <p:spPr>
          <a:xfrm>
            <a:off x="6096000" y="1406005"/>
            <a:ext cx="5257800" cy="7085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Wärmeerhaltung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Grafik 3" descr="Ein Bild, das Entwurf, Zeichnung, Design, Küchenutensilien enthält.&#10;&#10;Automatisch generierte Beschreibung">
            <a:extLst>
              <a:ext uri="{FF2B5EF4-FFF2-40B4-BE49-F238E27FC236}">
                <a16:creationId xmlns:a16="http://schemas.microsoft.com/office/drawing/2014/main" id="{18A55AFA-5586-AB95-C3CC-B3BDEB9EF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944" y="1121859"/>
            <a:ext cx="3360570" cy="156419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91B3AED-564D-E57B-A179-706F11E4E4BF}"/>
              </a:ext>
            </a:extLst>
          </p:cNvPr>
          <p:cNvSpPr txBox="1"/>
          <p:nvPr/>
        </p:nvSpPr>
        <p:spPr>
          <a:xfrm>
            <a:off x="6094476" y="2686051"/>
            <a:ext cx="2411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Rettungsdecke: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A43C2E1-E083-531F-A60B-EF758D33F4A2}"/>
              </a:ext>
            </a:extLst>
          </p:cNvPr>
          <p:cNvSpPr txBox="1"/>
          <p:nvPr/>
        </p:nvSpPr>
        <p:spPr>
          <a:xfrm>
            <a:off x="6580336" y="3549939"/>
            <a:ext cx="2292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Silber oder </a:t>
            </a:r>
            <a:r>
              <a:rPr lang="de-DE" sz="2400" dirty="0" err="1"/>
              <a:t>gold</a:t>
            </a:r>
            <a:r>
              <a:rPr lang="de-DE" sz="2400" dirty="0"/>
              <a:t>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B3F92E4-E788-087D-858E-7A681B95D87D}"/>
              </a:ext>
            </a:extLst>
          </p:cNvPr>
          <p:cNvSpPr txBox="1"/>
          <p:nvPr/>
        </p:nvSpPr>
        <p:spPr>
          <a:xfrm>
            <a:off x="6580336" y="5025446"/>
            <a:ext cx="40778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rgbClr val="00B0F0"/>
                </a:solidFill>
              </a:rPr>
              <a:t>Übung:</a:t>
            </a:r>
          </a:p>
          <a:p>
            <a:r>
              <a:rPr lang="de-DE" sz="2400" dirty="0">
                <a:solidFill>
                  <a:srgbClr val="00B0F0"/>
                </a:solidFill>
              </a:rPr>
              <a:t>Anwendung der Rettungsdecke</a:t>
            </a:r>
          </a:p>
        </p:txBody>
      </p:sp>
      <p:pic>
        <p:nvPicPr>
          <p:cNvPr id="10" name="Grafik 9" descr="Ein Bild, das Clipart, Zeichnung, Darstellung, Cartoon enthält.&#10;&#10;Automatisch generierte Beschreibung">
            <a:extLst>
              <a:ext uri="{FF2B5EF4-FFF2-40B4-BE49-F238E27FC236}">
                <a16:creationId xmlns:a16="http://schemas.microsoft.com/office/drawing/2014/main" id="{BED4C6D3-D084-19B1-D2D0-1DE49EED6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744" y="3308061"/>
            <a:ext cx="1249426" cy="114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20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91B36CC-9CA1-BA2D-3CB9-08278036ECBF}"/>
              </a:ext>
            </a:extLst>
          </p:cNvPr>
          <p:cNvSpPr txBox="1"/>
          <p:nvPr/>
        </p:nvSpPr>
        <p:spPr>
          <a:xfrm>
            <a:off x="1275588" y="951852"/>
            <a:ext cx="98814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Bewusstsein nicht vorhanden – nicht ansprechbar </a:t>
            </a:r>
            <a:endParaRPr lang="de-DE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D89B4F8-70F4-45F5-E20E-D9C964E50764}"/>
              </a:ext>
            </a:extLst>
          </p:cNvPr>
          <p:cNvSpPr txBox="1"/>
          <p:nvPr/>
        </p:nvSpPr>
        <p:spPr>
          <a:xfrm>
            <a:off x="2400747" y="1793845"/>
            <a:ext cx="4064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„HILFE“ (Passanten einbinden)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9214AD8-E699-2EAA-46D5-624530CDA5A7}"/>
              </a:ext>
            </a:extLst>
          </p:cNvPr>
          <p:cNvSpPr txBox="1"/>
          <p:nvPr/>
        </p:nvSpPr>
        <p:spPr>
          <a:xfrm>
            <a:off x="2435352" y="2397747"/>
            <a:ext cx="29870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Atmung kontrollieren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CEA0CA7-B898-1AC0-E44D-87CF10812494}"/>
              </a:ext>
            </a:extLst>
          </p:cNvPr>
          <p:cNvSpPr txBox="1"/>
          <p:nvPr/>
        </p:nvSpPr>
        <p:spPr>
          <a:xfrm>
            <a:off x="1275588" y="3924467"/>
            <a:ext cx="34381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Normale Atmung</a:t>
            </a:r>
            <a:endParaRPr lang="de-DE" sz="32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862BD1D-2480-82EF-DED1-B946BCB03D40}"/>
              </a:ext>
            </a:extLst>
          </p:cNvPr>
          <p:cNvSpPr txBox="1"/>
          <p:nvPr/>
        </p:nvSpPr>
        <p:spPr>
          <a:xfrm>
            <a:off x="1703832" y="4640749"/>
            <a:ext cx="2581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Seitenlage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17470CF-5785-91E7-03A8-D5751C7FA87C}"/>
              </a:ext>
            </a:extLst>
          </p:cNvPr>
          <p:cNvSpPr txBox="1"/>
          <p:nvPr/>
        </p:nvSpPr>
        <p:spPr>
          <a:xfrm>
            <a:off x="2772155" y="4989522"/>
            <a:ext cx="13121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de-DE" sz="2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aktus</a:t>
            </a:r>
            <a:r>
              <a:rPr lang="de-DE" dirty="0">
                <a:effectLst/>
              </a:rPr>
              <a:t> </a:t>
            </a:r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311DE78-27D1-D0F7-77C9-121166DFB3F6}"/>
              </a:ext>
            </a:extLst>
          </p:cNvPr>
          <p:cNvSpPr txBox="1"/>
          <p:nvPr/>
        </p:nvSpPr>
        <p:spPr>
          <a:xfrm>
            <a:off x="2772154" y="5364042"/>
            <a:ext cx="13050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de-DE" sz="2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uscheln</a:t>
            </a:r>
            <a:r>
              <a:rPr lang="de-DE" dirty="0">
                <a:effectLst/>
              </a:rPr>
              <a:t> </a:t>
            </a:r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495352F-709F-2A9E-4316-B91ABB057F1C}"/>
              </a:ext>
            </a:extLst>
          </p:cNvPr>
          <p:cNvSpPr txBox="1"/>
          <p:nvPr/>
        </p:nvSpPr>
        <p:spPr>
          <a:xfrm>
            <a:off x="2772155" y="5718546"/>
            <a:ext cx="13050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de-DE" sz="2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</a:t>
            </a:r>
            <a:r>
              <a:rPr lang="de-DE" dirty="0">
                <a:effectLst/>
              </a:rPr>
              <a:t> </a:t>
            </a:r>
            <a:endParaRPr lang="de-DE" dirty="0"/>
          </a:p>
        </p:txBody>
      </p:sp>
      <p:pic>
        <p:nvPicPr>
          <p:cNvPr id="22" name="Grafik 21" descr="Ein Bild, das Zeichnung, Clipart, Menschliches Gesicht, Darstellung enthält.&#10;&#10;Automatisch generierte Beschreibung">
            <a:extLst>
              <a:ext uri="{FF2B5EF4-FFF2-40B4-BE49-F238E27FC236}">
                <a16:creationId xmlns:a16="http://schemas.microsoft.com/office/drawing/2014/main" id="{131905B5-00BC-3FC6-DE58-9F9689730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760" y="1742432"/>
            <a:ext cx="1686568" cy="1686568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E53740CE-5745-F6E9-49AE-57D6EBCFB37F}"/>
              </a:ext>
            </a:extLst>
          </p:cNvPr>
          <p:cNvSpPr txBox="1"/>
          <p:nvPr/>
        </p:nvSpPr>
        <p:spPr>
          <a:xfrm>
            <a:off x="6949440" y="3924467"/>
            <a:ext cx="34381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Atmung</a:t>
            </a:r>
            <a:endParaRPr lang="de-DE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1230759-CFCE-5530-80C2-D746D840CD23}"/>
              </a:ext>
            </a:extLst>
          </p:cNvPr>
          <p:cNvSpPr txBox="1"/>
          <p:nvPr/>
        </p:nvSpPr>
        <p:spPr>
          <a:xfrm>
            <a:off x="6491060" y="4672106"/>
            <a:ext cx="4009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b="1" dirty="0"/>
              <a:t>Herz-Lungen-Wiederbelebung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96FE273-4E6E-74A2-ECA0-EBD43DE4478B}"/>
              </a:ext>
            </a:extLst>
          </p:cNvPr>
          <p:cNvSpPr txBox="1"/>
          <p:nvPr/>
        </p:nvSpPr>
        <p:spPr>
          <a:xfrm>
            <a:off x="1703832" y="5403761"/>
            <a:ext cx="1028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rgbClr val="00B0F0"/>
                </a:solidFill>
              </a:rPr>
              <a:t>3 x K: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A120DA9-70F3-C6D8-B9B7-6221C36C52B4}"/>
              </a:ext>
            </a:extLst>
          </p:cNvPr>
          <p:cNvSpPr txBox="1"/>
          <p:nvPr/>
        </p:nvSpPr>
        <p:spPr>
          <a:xfrm>
            <a:off x="7305044" y="5129224"/>
            <a:ext cx="2509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30	–  	2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5B73ACD-D66E-F98B-1216-8E2EA828B32A}"/>
              </a:ext>
            </a:extLst>
          </p:cNvPr>
          <p:cNvSpPr txBox="1"/>
          <p:nvPr/>
        </p:nvSpPr>
        <p:spPr>
          <a:xfrm>
            <a:off x="6674820" y="5574297"/>
            <a:ext cx="1586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Herzdruck-massage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757D330-8809-5E6C-8E3F-A3E9F7A6D8F9}"/>
              </a:ext>
            </a:extLst>
          </p:cNvPr>
          <p:cNvSpPr txBox="1"/>
          <p:nvPr/>
        </p:nvSpPr>
        <p:spPr>
          <a:xfrm>
            <a:off x="8668512" y="5590889"/>
            <a:ext cx="1340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Beatmen</a:t>
            </a:r>
          </a:p>
        </p:txBody>
      </p:sp>
      <p:pic>
        <p:nvPicPr>
          <p:cNvPr id="11" name="Grafik 10" descr="Ein Bild, das Symbol, Logo, Clipart, Grafiken enthält.&#10;&#10;Automatisch generierte Beschreibung">
            <a:extLst>
              <a:ext uri="{FF2B5EF4-FFF2-40B4-BE49-F238E27FC236}">
                <a16:creationId xmlns:a16="http://schemas.microsoft.com/office/drawing/2014/main" id="{9ED10860-DB42-87AE-199B-D00442DC2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3447" y="4471531"/>
            <a:ext cx="850900" cy="800100"/>
          </a:xfrm>
          <a:prstGeom prst="rect">
            <a:avLst/>
          </a:prstGeom>
        </p:spPr>
      </p:pic>
      <p:pic>
        <p:nvPicPr>
          <p:cNvPr id="13" name="Grafik 12" descr="Ein Bild, das Symbol, Logo, Clipart, Grafiken enthält.&#10;&#10;Automatisch generierte Beschreibung">
            <a:extLst>
              <a:ext uri="{FF2B5EF4-FFF2-40B4-BE49-F238E27FC236}">
                <a16:creationId xmlns:a16="http://schemas.microsoft.com/office/drawing/2014/main" id="{2D9C03FB-3DEF-3153-91A3-FE34C1008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2098" y="5548767"/>
            <a:ext cx="8509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6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4" grpId="1"/>
      <p:bldP spid="16" grpId="0"/>
      <p:bldP spid="18" grpId="2"/>
      <p:bldP spid="23" grpId="0"/>
      <p:bldP spid="24" grpId="0"/>
      <p:bldP spid="25" grpId="0"/>
      <p:bldP spid="2" grpId="0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68B1382-B163-FAEC-4B8D-F96BEE5A652C}"/>
              </a:ext>
            </a:extLst>
          </p:cNvPr>
          <p:cNvSpPr txBox="1"/>
          <p:nvPr/>
        </p:nvSpPr>
        <p:spPr>
          <a:xfrm>
            <a:off x="982098" y="890570"/>
            <a:ext cx="104973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Speziell:</a:t>
            </a:r>
          </a:p>
          <a:p>
            <a:pPr algn="ctr"/>
            <a:r>
              <a:rPr lang="de-DE" sz="3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Motorradunfall, Verunglückter nicht ansprechbar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3C2C608-787C-A4DB-22F1-E7460BFA634F}"/>
              </a:ext>
            </a:extLst>
          </p:cNvPr>
          <p:cNvSpPr txBox="1"/>
          <p:nvPr/>
        </p:nvSpPr>
        <p:spPr>
          <a:xfrm>
            <a:off x="3498461" y="2238280"/>
            <a:ext cx="4909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Helm auflassen oder Helm abziehen?</a:t>
            </a:r>
          </a:p>
        </p:txBody>
      </p:sp>
      <p:pic>
        <p:nvPicPr>
          <p:cNvPr id="6" name="Grafik 5" descr="Ein Bild, das Clipart, Zeichnung, Darstellung, Cartoon enthält.&#10;&#10;Automatisch generierte Beschreibung">
            <a:extLst>
              <a:ext uri="{FF2B5EF4-FFF2-40B4-BE49-F238E27FC236}">
                <a16:creationId xmlns:a16="http://schemas.microsoft.com/office/drawing/2014/main" id="{6846BC28-EC54-5B59-239E-862D4B31F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9443" y="2579501"/>
            <a:ext cx="1859459" cy="169899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22A4B31-2B14-FB05-0DBF-ECAECA948E59}"/>
              </a:ext>
            </a:extLst>
          </p:cNvPr>
          <p:cNvSpPr txBox="1"/>
          <p:nvPr/>
        </p:nvSpPr>
        <p:spPr>
          <a:xfrm>
            <a:off x="1524000" y="4582436"/>
            <a:ext cx="1307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Zwei Helfer: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84FC12D-FD07-285B-1347-9349AF97BD75}"/>
              </a:ext>
            </a:extLst>
          </p:cNvPr>
          <p:cNvSpPr txBox="1"/>
          <p:nvPr/>
        </p:nvSpPr>
        <p:spPr>
          <a:xfrm>
            <a:off x="1524000" y="5350687"/>
            <a:ext cx="1159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2"/>
                </a:solidFill>
              </a:rPr>
              <a:t>Ein Helfer: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174A570-9D66-4E3B-D8A3-E32847B69301}"/>
              </a:ext>
            </a:extLst>
          </p:cNvPr>
          <p:cNvSpPr txBox="1"/>
          <p:nvPr/>
        </p:nvSpPr>
        <p:spPr>
          <a:xfrm>
            <a:off x="3857350" y="4582436"/>
            <a:ext cx="5030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hlinkClick r:id="rId3"/>
              </a:rPr>
              <a:t>https://www.youtube.com/watch?v=Qd5lkC6Bpww</a:t>
            </a:r>
            <a:endParaRPr lang="de-DE" dirty="0"/>
          </a:p>
          <a:p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9061E2F-38E3-793E-B5AE-5A4B39210E8F}"/>
              </a:ext>
            </a:extLst>
          </p:cNvPr>
          <p:cNvSpPr txBox="1"/>
          <p:nvPr/>
        </p:nvSpPr>
        <p:spPr>
          <a:xfrm>
            <a:off x="3857350" y="5321099"/>
            <a:ext cx="5095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hlinkClick r:id="rId4"/>
              </a:rPr>
              <a:t>https://www.youtube.com/watch?v=eHO48WeKNLg</a:t>
            </a:r>
            <a:endParaRPr lang="de-DE" dirty="0"/>
          </a:p>
          <a:p>
            <a:endParaRPr lang="de-DE" dirty="0"/>
          </a:p>
        </p:txBody>
      </p:sp>
      <p:sp>
        <p:nvSpPr>
          <p:cNvPr id="14" name="Oval 13">
            <a:hlinkClick r:id="rId5" action="ppaction://hlinksldjump"/>
            <a:extLst>
              <a:ext uri="{FF2B5EF4-FFF2-40B4-BE49-F238E27FC236}">
                <a16:creationId xmlns:a16="http://schemas.microsoft.com/office/drawing/2014/main" id="{B45B0B58-ACF0-9226-AC92-13029EFBD8CE}"/>
              </a:ext>
            </a:extLst>
          </p:cNvPr>
          <p:cNvSpPr/>
          <p:nvPr/>
        </p:nvSpPr>
        <p:spPr>
          <a:xfrm>
            <a:off x="2865645" y="4522800"/>
            <a:ext cx="438912" cy="48860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>
            <a:hlinkClick r:id="rId6" action="ppaction://hlinksldjump"/>
            <a:extLst>
              <a:ext uri="{FF2B5EF4-FFF2-40B4-BE49-F238E27FC236}">
                <a16:creationId xmlns:a16="http://schemas.microsoft.com/office/drawing/2014/main" id="{B4151F46-E9D5-F335-C8A6-B1F9F5D8F182}"/>
              </a:ext>
            </a:extLst>
          </p:cNvPr>
          <p:cNvSpPr/>
          <p:nvPr/>
        </p:nvSpPr>
        <p:spPr>
          <a:xfrm>
            <a:off x="2865645" y="5304598"/>
            <a:ext cx="451104" cy="46151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093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D79D5FA-CAC7-F2B5-B690-1F1E5E864E37}"/>
              </a:ext>
            </a:extLst>
          </p:cNvPr>
          <p:cNvSpPr txBox="1"/>
          <p:nvPr/>
        </p:nvSpPr>
        <p:spPr>
          <a:xfrm>
            <a:off x="4730496" y="341376"/>
            <a:ext cx="2258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Zwei-Helfer-Methode:</a:t>
            </a:r>
          </a:p>
        </p:txBody>
      </p:sp>
      <p:pic>
        <p:nvPicPr>
          <p:cNvPr id="3" name="Helmabnahme 2-Helfer-Methode.mp4">
            <a:hlinkClick r:id="" action="ppaction://media"/>
            <a:extLst>
              <a:ext uri="{FF2B5EF4-FFF2-40B4-BE49-F238E27FC236}">
                <a16:creationId xmlns:a16="http://schemas.microsoft.com/office/drawing/2014/main" id="{BFC7658D-ABC4-1012-DAA7-5BB2D6BE55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1095" y="814388"/>
            <a:ext cx="10274130" cy="5779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4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6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rste Hilfe - Helmabnahme.mp4">
            <a:hlinkClick r:id="" action="ppaction://media"/>
            <a:extLst>
              <a:ext uri="{FF2B5EF4-FFF2-40B4-BE49-F238E27FC236}">
                <a16:creationId xmlns:a16="http://schemas.microsoft.com/office/drawing/2014/main" id="{6BEB4CE1-4BD2-F82C-6446-94844AED42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8848" y="637556"/>
            <a:ext cx="10814304" cy="608304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8D82287-9088-61D4-4AE3-5FDAFFDC6C39}"/>
              </a:ext>
            </a:extLst>
          </p:cNvPr>
          <p:cNvSpPr txBox="1"/>
          <p:nvPr/>
        </p:nvSpPr>
        <p:spPr>
          <a:xfrm>
            <a:off x="4657344" y="268224"/>
            <a:ext cx="2110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Ein-Helfer-Methode:</a:t>
            </a:r>
          </a:p>
        </p:txBody>
      </p:sp>
    </p:spTree>
    <p:extLst>
      <p:ext uri="{BB962C8B-B14F-4D97-AF65-F5344CB8AC3E}">
        <p14:creationId xmlns:p14="http://schemas.microsoft.com/office/powerpoint/2010/main" val="383356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6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Macintosh PowerPoint</Application>
  <PresentationFormat>Breitbild</PresentationFormat>
  <Paragraphs>44</Paragraphs>
  <Slides>10</Slides>
  <Notes>0</Notes>
  <HiddenSlides>0</HiddenSlides>
  <MMClips>2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Irene Sontheimer</dc:creator>
  <cp:lastModifiedBy>Irene Sontheimer</cp:lastModifiedBy>
  <cp:revision>18</cp:revision>
  <dcterms:created xsi:type="dcterms:W3CDTF">2023-07-02T14:22:37Z</dcterms:created>
  <dcterms:modified xsi:type="dcterms:W3CDTF">2024-10-07T14:45:21Z</dcterms:modified>
</cp:coreProperties>
</file>