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17"/>
  </p:notesMasterIdLst>
  <p:sldIdLst>
    <p:sldId id="256" r:id="rId2"/>
    <p:sldId id="257" r:id="rId3"/>
    <p:sldId id="294" r:id="rId4"/>
    <p:sldId id="299" r:id="rId5"/>
    <p:sldId id="300" r:id="rId6"/>
    <p:sldId id="304" r:id="rId7"/>
    <p:sldId id="307" r:id="rId8"/>
    <p:sldId id="309" r:id="rId9"/>
    <p:sldId id="337" r:id="rId10"/>
    <p:sldId id="342" r:id="rId11"/>
    <p:sldId id="320" r:id="rId12"/>
    <p:sldId id="340" r:id="rId13"/>
    <p:sldId id="327" r:id="rId14"/>
    <p:sldId id="339" r:id="rId15"/>
    <p:sldId id="341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2AD9B8-4AC7-5DBC-AA23-11A9B427F183}" name="Lina Horriar" initials="LH" userId="94cc87581e71a7f3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dine Rott" initials="NR" lastIdx="2" clrIdx="0">
    <p:extLst>
      <p:ext uri="{19B8F6BF-5375-455C-9EA6-DF929625EA0E}">
        <p15:presenceInfo xmlns:p15="http://schemas.microsoft.com/office/powerpoint/2012/main" userId="Nadine Rot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322B"/>
    <a:srgbClr val="E30613"/>
    <a:srgbClr val="FFD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37" autoAdjust="0"/>
    <p:restoredTop sz="86133" autoAdjust="0"/>
  </p:normalViewPr>
  <p:slideViewPr>
    <p:cSldViewPr snapToGrid="0">
      <p:cViewPr varScale="1">
        <p:scale>
          <a:sx n="93" d="100"/>
          <a:sy n="93" d="100"/>
        </p:scale>
        <p:origin x="1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E812D-0347-433F-94FF-24B1018626B7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2F503-D6FD-43C6-88F0-429E9DC89B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578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2F503-D6FD-43C6-88F0-429E9DC89BD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440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12F503-D6FD-43C6-88F0-429E9DC89BD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916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2F503-D6FD-43C6-88F0-429E9DC89BD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93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2F503-D6FD-43C6-88F0-429E9DC89BD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952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2F503-D6FD-43C6-88F0-429E9DC89BD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4583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6CD573-F95D-8176-74EC-C7DB1B744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658259C-ECD8-7C1F-4AD1-C833239A1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F54768-F4D4-7839-8701-775AB4EC3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B33779-BEFA-A370-BF69-887F717CF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F3E6CB-0B32-814C-7BD0-02D67EC9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89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6F58E8-9380-F305-E8B3-1FBE3A511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6CA6E50-83CB-B370-B6F6-2B283E1B1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3CBAB4-93EC-D926-DAAF-8DC064808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2F8A8A-3CA8-18A9-4617-4554CF312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9E7705-B065-3D77-A89B-1F76D7ED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39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E3368FD-4150-AB04-0ECB-9CC7E7E3B8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3AE6008-583C-E7B0-782F-860D585B6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3060EC-A27C-6CA9-3119-9D04CD250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C9CBAF-E352-B364-08B4-CA78B9E4E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96A4B8-38FA-B056-7A37-5DA437CFB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96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F226D0-1174-9DCF-C930-B714156AA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EB558D-836A-38BD-65C7-E12D43F05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380EFA-7D4B-D383-92E9-5765C94B4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8312DA-3FBA-F78C-33D9-9BCF98CE7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50CCEE-D311-5943-5AF4-A65089FB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0992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5492C6-6890-8BF0-B47A-E58B20663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80CF6B-B917-1566-7312-DF929E1D8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23721B-0234-ACC9-09FA-383D9D563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BF674B5-7D2E-E753-9573-976001DB4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A0D33C-2C6A-B872-4CAD-20F7926C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975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203DA-5C03-528C-5C97-96E0371CC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A57458-E4A9-1D89-0A61-EDAAEEB6B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9975472-D9A2-F371-025A-2FE3F5A04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83AB439-A994-EAF1-2AFE-125B5F6E4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F6CD53-CEDE-6A81-4117-A66B765DC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DB0E72-F616-B79D-4EDE-DDC792715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09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248CD7-09A8-4936-BC9E-A7FE09BC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25D3D4-81AD-DB57-64C0-B3E848238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D6AF22-ABA0-8C9D-FE03-21FC64E4D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37354AB-050F-A8A7-73D1-B8EEC4FBDA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6891BC9-48A6-DF23-3508-5EBD39306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64789DE-C04A-55EC-7663-08BEAF2F5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4B67C9A-1AC2-D8C2-95D7-76ABE3F4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4035BEA-4FC8-9F16-0FA9-0364A0E9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02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7C47A5-5D3C-438C-7286-6C67B6F16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D387426-C440-6A98-C458-7063B3779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8165F97-6419-5E0B-8D3C-2813E5D52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1E7474C-0011-B66A-4E7F-F7A535AC1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152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5F17D6E-B6E1-7987-59B3-8971994A4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F4BFF1-6420-194C-8698-F43BD3343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7E78D5-261A-D3BE-DE31-AE05DB2B4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410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F1C6E-B2C6-C0F6-E475-BC137E5E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6FEF58-1900-9334-3FA3-42E6208DB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FEE5B4-4E7A-93F1-2AF9-A52C6F7F5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CACC6B8-1777-2222-319F-570DBC65B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83E920-FE97-9709-3CCA-86CA3991A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583FB53-FA18-8C5A-6A00-6CDD15467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50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30413-0C01-1BFA-43AE-3C95FC630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C072F49-254B-74A0-6E71-B4C1E4C459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05CB907-F32C-4690-A991-780C67AA0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B16131-5964-F00A-91FB-22983947E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63E51F6-14A2-93A9-554A-01F126515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0D03A9-A368-901E-E6A7-12E528AC1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43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D0FE5C2-31DF-8B01-E6DF-985239FD6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A941BF-7896-19EA-ED85-2DFAABC04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90B43B-5DF3-BF5C-A56D-D7C23923E3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BD824-E724-460F-A373-166D0A190504}" type="datetimeFigureOut">
              <a:rPr lang="de-DE" smtClean="0"/>
              <a:t>18.11.25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DC0C20-9A01-8D8F-D1F5-4AAD78A5A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BC70BE-F2A7-511A-1022-C098A54AD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083B7-FD3B-4F03-AB0B-22F762F2F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068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Text, Screenshot, Schrift, parallel enthält.&#10;&#10;Automatisch generierte Beschreibung">
            <a:extLst>
              <a:ext uri="{FF2B5EF4-FFF2-40B4-BE49-F238E27FC236}">
                <a16:creationId xmlns:a16="http://schemas.microsoft.com/office/drawing/2014/main" id="{5F95985E-D7F1-8776-A15E-49C7110FAB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512"/>
          <a:stretch/>
        </p:blipFill>
        <p:spPr>
          <a:xfrm>
            <a:off x="3711897" y="159026"/>
            <a:ext cx="5241305" cy="65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96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Zeichnung, Clipart, Darstellung, Kreis enthält.&#10;&#10;Automatisch generierte Beschreibung">
            <a:extLst>
              <a:ext uri="{FF2B5EF4-FFF2-40B4-BE49-F238E27FC236}">
                <a16:creationId xmlns:a16="http://schemas.microsoft.com/office/drawing/2014/main" id="{3C4BFD93-2340-FBE5-D750-6A9F5EC9C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33060"/>
            <a:ext cx="2451100" cy="41148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A47F9BF-601C-36BB-D626-3371F1C0AD05}"/>
              </a:ext>
            </a:extLst>
          </p:cNvPr>
          <p:cNvSpPr txBox="1"/>
          <p:nvPr/>
        </p:nvSpPr>
        <p:spPr>
          <a:xfrm>
            <a:off x="1696278" y="2671946"/>
            <a:ext cx="3857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/>
              <a:t>Drucktiefe 5 – 6cm </a:t>
            </a:r>
          </a:p>
        </p:txBody>
      </p:sp>
    </p:spTree>
    <p:extLst>
      <p:ext uri="{BB962C8B-B14F-4D97-AF65-F5344CB8AC3E}">
        <p14:creationId xmlns:p14="http://schemas.microsoft.com/office/powerpoint/2010/main" val="2049163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D231B906-B36E-7F4D-7B91-5FE4FDB8A657}"/>
              </a:ext>
            </a:extLst>
          </p:cNvPr>
          <p:cNvSpPr txBox="1"/>
          <p:nvPr/>
        </p:nvSpPr>
        <p:spPr>
          <a:xfrm>
            <a:off x="803059" y="1642161"/>
            <a:ext cx="869720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lvl="0" indent="-442913" eaLnBrk="1" hangingPunct="1"/>
            <a:r>
              <a:rPr lang="de-DE" sz="2400" b="0" dirty="0"/>
              <a:t>Wie schnell ist </a:t>
            </a:r>
            <a:r>
              <a:rPr lang="de-DE" sz="24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100 bis 120 pro Minute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de-DE" sz="2400" b="0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2913" lvl="0" indent="-442913" eaLnBrk="1" hangingPunct="1"/>
            <a:r>
              <a:rPr lang="de-DE" sz="24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Diese Lieder helfen dabei:</a:t>
            </a:r>
          </a:p>
          <a:p>
            <a:pPr marL="442913" lvl="0" indent="-442913" eaLnBrk="1" hangingPunct="1"/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2913" indent="-442913"/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Stayin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‘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Alive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, Bee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Gees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2913" lvl="0" indent="-442913" eaLnBrk="1" hangingPunct="1"/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Highway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Hell, ACDC</a:t>
            </a:r>
          </a:p>
          <a:p>
            <a:pPr marL="442913" lvl="0" indent="-442913" eaLnBrk="1" hangingPunct="1"/>
            <a:r>
              <a:rPr lang="de-DE" sz="2400" i="0" u="none" strike="noStrike" dirty="0" err="1">
                <a:effectLst/>
              </a:rPr>
              <a:t>Quit</a:t>
            </a:r>
            <a:r>
              <a:rPr lang="de-DE" sz="2400" i="0" u="none" strike="noStrike" dirty="0">
                <a:effectLst/>
              </a:rPr>
              <a:t> </a:t>
            </a:r>
            <a:r>
              <a:rPr lang="de-DE" sz="2400" i="0" u="none" strike="noStrike" dirty="0" err="1">
                <a:effectLst/>
              </a:rPr>
              <a:t>Playing</a:t>
            </a:r>
            <a:r>
              <a:rPr lang="de-DE" sz="2400" i="0" u="none" strike="noStrike" dirty="0">
                <a:effectLst/>
              </a:rPr>
              <a:t> Games (</a:t>
            </a:r>
            <a:r>
              <a:rPr lang="de-DE" sz="2400" i="0" u="none" strike="noStrike" dirty="0" err="1">
                <a:effectLst/>
              </a:rPr>
              <a:t>With</a:t>
            </a:r>
            <a:r>
              <a:rPr lang="de-DE" sz="2400" i="0" u="none" strike="noStrike" dirty="0">
                <a:effectLst/>
              </a:rPr>
              <a:t> </a:t>
            </a:r>
            <a:r>
              <a:rPr lang="de-DE" sz="2400" i="0" u="none" strike="noStrike" dirty="0" err="1">
                <a:effectLst/>
              </a:rPr>
              <a:t>My</a:t>
            </a:r>
            <a:r>
              <a:rPr lang="de-DE" sz="2400" i="0" u="none" strike="noStrike" dirty="0">
                <a:effectLst/>
              </a:rPr>
              <a:t> Heart), Backstreet Boys</a:t>
            </a:r>
            <a:endParaRPr lang="de-DE" sz="2400" i="0" u="none" strike="noStrike" dirty="0">
              <a:effectLst/>
              <a:cs typeface="Calibri" panose="020F0502020204030204" pitchFamily="34" charset="0"/>
            </a:endParaRPr>
          </a:p>
          <a:p>
            <a:pPr marL="442913" lvl="0" indent="-442913" eaLnBrk="1" hangingPunct="1"/>
            <a:r>
              <a:rPr lang="de-DE" sz="2400" i="0" u="none" strike="noStrike" dirty="0" err="1">
                <a:effectLst/>
              </a:rPr>
              <a:t>Get</a:t>
            </a:r>
            <a:r>
              <a:rPr lang="de-DE" sz="2400" i="0" u="none" strike="noStrike" dirty="0">
                <a:effectLst/>
              </a:rPr>
              <a:t> Lucky, Daft Punk &amp; </a:t>
            </a:r>
            <a:r>
              <a:rPr lang="de-DE" sz="2400" i="0" u="none" strike="noStrike" dirty="0" err="1">
                <a:effectLst/>
              </a:rPr>
              <a:t>Pharell</a:t>
            </a:r>
            <a:endParaRPr lang="de-DE" sz="2400" dirty="0">
              <a:cs typeface="Calibri" panose="020F0502020204030204" pitchFamily="34" charset="0"/>
            </a:endParaRPr>
          </a:p>
          <a:p>
            <a:pPr marL="442913" lvl="0" indent="-442913" eaLnBrk="1" hangingPunct="1"/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2913" lvl="0" indent="-442913" eaLnBrk="1" hangingPunct="1"/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Es ist hilfreich, für den Notfall ein passendes Lied </a:t>
            </a:r>
          </a:p>
          <a:p>
            <a:pPr marL="442913" lvl="0" indent="-442913" eaLnBrk="1" hangingPunct="1"/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im Kopf zu haben. </a:t>
            </a:r>
            <a:endParaRPr lang="de-DE" sz="2400" dirty="0"/>
          </a:p>
        </p:txBody>
      </p:sp>
      <p:pic>
        <p:nvPicPr>
          <p:cNvPr id="13" name="Grafik 12" descr="Ein Bild, das Nachthimmel enthält.&#10;&#10;Automatisch generierte Beschreibung">
            <a:extLst>
              <a:ext uri="{FF2B5EF4-FFF2-40B4-BE49-F238E27FC236}">
                <a16:creationId xmlns:a16="http://schemas.microsoft.com/office/drawing/2014/main" id="{5A9DEDDB-54F9-1FF3-F097-0312F8F47DD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6" y="2169584"/>
            <a:ext cx="3285562" cy="2880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68F7D85-DEFF-12D1-E4C3-3FA2153784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3BA1461B-CE21-D8BE-6DBB-2169E037A8BA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459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Wie schnell muss man DRÜCKEN ?</a:t>
            </a:r>
          </a:p>
        </p:txBody>
      </p:sp>
    </p:spTree>
    <p:extLst>
      <p:ext uri="{BB962C8B-B14F-4D97-AF65-F5344CB8AC3E}">
        <p14:creationId xmlns:p14="http://schemas.microsoft.com/office/powerpoint/2010/main" val="3721066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Kleidung, Screenshot, Person enthält.&#10;&#10;Automatisch generierte Beschreibung">
            <a:extLst>
              <a:ext uri="{FF2B5EF4-FFF2-40B4-BE49-F238E27FC236}">
                <a16:creationId xmlns:a16="http://schemas.microsoft.com/office/drawing/2014/main" id="{50B9EA03-18F8-1AC4-CA83-9D532B9B4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4" y="643466"/>
            <a:ext cx="1066233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961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A8365D74-F14E-2C80-22F3-8A90459F4D5C}"/>
              </a:ext>
            </a:extLst>
          </p:cNvPr>
          <p:cNvSpPr txBox="1"/>
          <p:nvPr/>
        </p:nvSpPr>
        <p:spPr>
          <a:xfrm>
            <a:off x="1343918" y="1462042"/>
            <a:ext cx="84682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lvl="0" indent="-442913" eaLnBrk="1" hangingPunct="1"/>
            <a:r>
              <a:rPr lang="de-DE" sz="2400" dirty="0"/>
              <a:t>Kann ich dem Menschen eine Rippe brechen?</a:t>
            </a:r>
          </a:p>
          <a:p>
            <a:pPr marL="442913" lvl="0" indent="-442913" eaLnBrk="1" hangingPunct="1"/>
            <a:r>
              <a:rPr lang="de-DE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Ja, kann man. Aber </a:t>
            </a:r>
            <a:r>
              <a:rPr lang="de-DE" sz="2400" dirty="0">
                <a:solidFill>
                  <a:srgbClr val="000000"/>
                </a:solidFill>
                <a:ea typeface="Calibri" panose="020F0502020204030204" pitchFamily="34" charset="0"/>
              </a:rPr>
              <a:t>keine Sorge. </a:t>
            </a:r>
            <a:r>
              <a:rPr lang="de-DE" sz="2400" dirty="0">
                <a:effectLst/>
                <a:ea typeface="Calibri" panose="020F0502020204030204" pitchFamily="34" charset="0"/>
              </a:rPr>
              <a:t>Ein Rippen- </a:t>
            </a:r>
            <a:r>
              <a:rPr lang="de-DE" sz="2400" dirty="0">
                <a:ea typeface="Calibri" panose="020F0502020204030204" pitchFamily="34" charset="0"/>
              </a:rPr>
              <a:t>o</a:t>
            </a:r>
            <a:r>
              <a:rPr lang="de-DE" sz="2400" dirty="0">
                <a:effectLst/>
                <a:ea typeface="Calibri" panose="020F0502020204030204" pitchFamily="34" charset="0"/>
              </a:rPr>
              <a:t>der</a:t>
            </a:r>
            <a:r>
              <a:rPr lang="de-DE" sz="2400" dirty="0">
                <a:ea typeface="Calibri" panose="020F0502020204030204" pitchFamily="34" charset="0"/>
              </a:rPr>
              <a:t> </a:t>
            </a:r>
            <a:r>
              <a:rPr lang="de-DE" sz="2400" dirty="0">
                <a:effectLst/>
                <a:ea typeface="Calibri" panose="020F0502020204030204" pitchFamily="34" charset="0"/>
              </a:rPr>
              <a:t>Knochenbruch </a:t>
            </a:r>
          </a:p>
          <a:p>
            <a:pPr marL="442913" lvl="0" indent="-442913" eaLnBrk="1" hangingPunct="1"/>
            <a:r>
              <a:rPr lang="de-DE" sz="2400" dirty="0">
                <a:effectLst/>
                <a:ea typeface="Calibri" panose="020F0502020204030204" pitchFamily="34" charset="0"/>
              </a:rPr>
              <a:t>verheilt nach kurzer Zeit wieder. Das Herz </a:t>
            </a:r>
            <a:r>
              <a:rPr lang="de-DE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würde aber ohne </a:t>
            </a:r>
          </a:p>
          <a:p>
            <a:pPr marL="442913" lvl="0" indent="-442913" eaLnBrk="1" hangingPunct="1"/>
            <a:r>
              <a:rPr lang="de-DE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Reanimation wahrscheinlich nie wieder schlagen. </a:t>
            </a:r>
            <a:br>
              <a:rPr lang="de-DE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</a:br>
            <a:endParaRPr lang="de-DE" sz="2400" dirty="0"/>
          </a:p>
          <a:p>
            <a:pPr marL="442913" lvl="0" indent="-442913" eaLnBrk="1" hangingPunct="1"/>
            <a:r>
              <a:rPr lang="de-DE" sz="2400" dirty="0"/>
              <a:t>Kann ich etwas Falsch machen?</a:t>
            </a:r>
          </a:p>
          <a:p>
            <a:pPr marL="442913" lvl="0" indent="-442913" eaLnBrk="1" hangingPunct="1"/>
            <a:r>
              <a:rPr lang="de-DE" sz="2400" dirty="0"/>
              <a:t>Nein, Hauptsache man beginnt direkt mit der Reanimation.</a:t>
            </a:r>
          </a:p>
          <a:p>
            <a:pPr marL="442913" lvl="0" indent="-442913" eaLnBrk="1" hangingPunct="1"/>
            <a:endParaRPr lang="de-DE" sz="2400" dirty="0"/>
          </a:p>
          <a:p>
            <a:pPr marL="442913" lvl="0" indent="-442913" eaLnBrk="1" hangingPunct="1"/>
            <a:r>
              <a:rPr lang="de-DE" sz="2400" dirty="0">
                <a:effectLst/>
                <a:ea typeface="Calibri" panose="020F0502020204030204" pitchFamily="34" charset="0"/>
              </a:rPr>
              <a:t>Muss ich eine Mund-zu-Mund-Beatmung durchführen?</a:t>
            </a:r>
          </a:p>
          <a:p>
            <a:pPr marL="442913" lvl="0" indent="-442913" eaLnBrk="1" hangingPunct="1"/>
            <a:r>
              <a:rPr lang="de-DE" sz="2400" dirty="0">
                <a:effectLst/>
                <a:ea typeface="Calibri" panose="020F0502020204030204" pitchFamily="34" charset="0"/>
              </a:rPr>
              <a:t>Kann man, wenn man weiß wie es geht oder man sich dazu in der </a:t>
            </a:r>
          </a:p>
          <a:p>
            <a:pPr marL="442913" lvl="0" indent="-442913" eaLnBrk="1" hangingPunct="1"/>
            <a:r>
              <a:rPr lang="de-DE" sz="2400" dirty="0">
                <a:effectLst/>
                <a:ea typeface="Calibri" panose="020F0502020204030204" pitchFamily="34" charset="0"/>
              </a:rPr>
              <a:t>Lage fühlt. Noch wichtiger ist der Leitsatz </a:t>
            </a:r>
          </a:p>
          <a:p>
            <a:pPr marL="442913" lvl="0" indent="-442913" eaLnBrk="1" hangingPunct="1"/>
            <a:r>
              <a:rPr lang="de-DE" sz="2400" dirty="0">
                <a:effectLst/>
                <a:ea typeface="Calibri" panose="020F0502020204030204" pitchFamily="34" charset="0"/>
              </a:rPr>
              <a:t>"PRÜFEN - RUFEN - DRÜCKEN“.</a:t>
            </a:r>
            <a:endParaRPr lang="de-DE" sz="24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7A7CB3D-D26B-BE66-DABA-87082DFC9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98" y="4525233"/>
            <a:ext cx="576000" cy="288000"/>
          </a:xfrm>
          <a:prstGeom prst="rect">
            <a:avLst/>
          </a:prstGeom>
        </p:spPr>
      </p:pic>
      <p:pic>
        <p:nvPicPr>
          <p:cNvPr id="14" name="Grafik 13" descr="Ein Bild, das Pfeil enthält.&#10;&#10;Automatisch generierte Beschreibung">
            <a:extLst>
              <a:ext uri="{FF2B5EF4-FFF2-40B4-BE49-F238E27FC236}">
                <a16:creationId xmlns:a16="http://schemas.microsoft.com/office/drawing/2014/main" id="{DA360121-4C70-5B95-9DD1-DF6C8081C6C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75" y="1573233"/>
            <a:ext cx="351563" cy="3600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69C721D-E4D1-9B32-EB8A-E5517E4CFF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111" y="1933233"/>
            <a:ext cx="1705500" cy="2880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216DDA0-37FD-0B10-79C0-B846F767B47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098" y="3429000"/>
            <a:ext cx="388861" cy="3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70389D1-9E14-A54A-780E-8FDA0DB6FF8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C67654C-E9D8-0A8F-05D5-91BA24915781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459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Häufige Fragen, die uns gestellt werden …</a:t>
            </a:r>
          </a:p>
        </p:txBody>
      </p:sp>
    </p:spTree>
    <p:extLst>
      <p:ext uri="{BB962C8B-B14F-4D97-AF65-F5344CB8AC3E}">
        <p14:creationId xmlns:p14="http://schemas.microsoft.com/office/powerpoint/2010/main" val="2797868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BENSRETTER [Offizielles Video zum Song].mp4">
            <a:hlinkClick r:id="" action="ppaction://media"/>
            <a:extLst>
              <a:ext uri="{FF2B5EF4-FFF2-40B4-BE49-F238E27FC236}">
                <a16:creationId xmlns:a16="http://schemas.microsoft.com/office/drawing/2014/main" id="{181F8124-ED68-BAE0-69FF-8A698DC0D7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6021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76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1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829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TV-Kinospot Ein Leben retten.mp4" descr="Ein Bild, das Im Haus, Wand, Buch, Regal enthält.&#10;&#10;Automatisch generierte Beschreibung">
            <a:hlinkClick r:id="" action="ppaction://media"/>
            <a:extLst>
              <a:ext uri="{FF2B5EF4-FFF2-40B4-BE49-F238E27FC236}">
                <a16:creationId xmlns:a16="http://schemas.microsoft.com/office/drawing/2014/main" id="{EEB66EF9-0061-8210-4385-89ECE0AE6D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797" y="457200"/>
            <a:ext cx="1056640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47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F4F93BCB-AB0F-8101-ECD6-48E856AFB72B}"/>
              </a:ext>
            </a:extLst>
          </p:cNvPr>
          <p:cNvSpPr txBox="1"/>
          <p:nvPr/>
        </p:nvSpPr>
        <p:spPr>
          <a:xfrm>
            <a:off x="767918" y="2025385"/>
            <a:ext cx="4089089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/>
              <a:t>Rauchen			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Alkohol			</a:t>
            </a:r>
          </a:p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FF0000"/>
                </a:solidFill>
              </a:rPr>
              <a:t>Herz-Kreislaufstillstand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Leukämie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Stickstoffdioxid</a:t>
            </a:r>
          </a:p>
          <a:p>
            <a:pPr>
              <a:lnSpc>
                <a:spcPct val="150000"/>
              </a:lnSpc>
            </a:pPr>
            <a:r>
              <a:rPr lang="de-DE" sz="2400" b="1" dirty="0">
                <a:solidFill>
                  <a:srgbClr val="0070C0"/>
                </a:solidFill>
              </a:rPr>
              <a:t>Straßenverkehrsunfälle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6C8DC4-3938-20A2-D5C5-127DFC2FC5E8}"/>
              </a:ext>
            </a:extLst>
          </p:cNvPr>
          <p:cNvSpPr txBox="1"/>
          <p:nvPr/>
        </p:nvSpPr>
        <p:spPr>
          <a:xfrm>
            <a:off x="4797630" y="2031965"/>
            <a:ext cx="1443887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de-DE" sz="2400" dirty="0"/>
              <a:t>110.000</a:t>
            </a:r>
          </a:p>
          <a:p>
            <a:pPr algn="r">
              <a:lnSpc>
                <a:spcPct val="150000"/>
              </a:lnSpc>
            </a:pPr>
            <a:r>
              <a:rPr lang="de-DE" sz="2400" dirty="0"/>
              <a:t>74.000</a:t>
            </a:r>
          </a:p>
          <a:p>
            <a:pPr algn="r">
              <a:lnSpc>
                <a:spcPct val="150000"/>
              </a:lnSpc>
            </a:pPr>
            <a:r>
              <a:rPr lang="de-DE" sz="2400" b="1" dirty="0">
                <a:solidFill>
                  <a:srgbClr val="FF0000"/>
                </a:solidFill>
              </a:rPr>
              <a:t>&gt; 70.000</a:t>
            </a:r>
          </a:p>
          <a:p>
            <a:pPr algn="r">
              <a:lnSpc>
                <a:spcPct val="150000"/>
              </a:lnSpc>
            </a:pPr>
            <a:r>
              <a:rPr lang="de-DE" sz="2400" dirty="0"/>
              <a:t>7.000</a:t>
            </a:r>
          </a:p>
          <a:p>
            <a:pPr algn="r">
              <a:lnSpc>
                <a:spcPct val="150000"/>
              </a:lnSpc>
            </a:pPr>
            <a:r>
              <a:rPr lang="de-DE" sz="2400" dirty="0"/>
              <a:t>6.000</a:t>
            </a:r>
          </a:p>
          <a:p>
            <a:pPr algn="r">
              <a:lnSpc>
                <a:spcPct val="150000"/>
              </a:lnSpc>
            </a:pPr>
            <a:r>
              <a:rPr lang="de-DE" sz="2400" b="1" dirty="0">
                <a:solidFill>
                  <a:srgbClr val="0070C0"/>
                </a:solidFill>
              </a:rPr>
              <a:t>2.600</a:t>
            </a:r>
          </a:p>
        </p:txBody>
      </p:sp>
      <p:pic>
        <p:nvPicPr>
          <p:cNvPr id="10" name="Grafik 9" descr="Ein Bild, das Pfeil enthält.&#10;&#10;Automatisch generierte Beschreibung">
            <a:extLst>
              <a:ext uri="{FF2B5EF4-FFF2-40B4-BE49-F238E27FC236}">
                <a16:creationId xmlns:a16="http://schemas.microsoft.com/office/drawing/2014/main" id="{CD60C7CD-8309-61B0-F1A9-EA97E6DF4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518" y="2260060"/>
            <a:ext cx="2520000" cy="1260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69F88F7-1251-48FC-6540-446CCA9BBE7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026" y="4124446"/>
            <a:ext cx="2520000" cy="1260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F9534B5-319A-41E6-9D11-37B0F3A0E2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8C7D9E3-856B-A3B0-2AC6-11774D0DDA79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459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Die häufigsten Todesursachen in Deutschland sind …</a:t>
            </a:r>
          </a:p>
        </p:txBody>
      </p:sp>
    </p:spTree>
    <p:extLst>
      <p:ext uri="{BB962C8B-B14F-4D97-AF65-F5344CB8AC3E}">
        <p14:creationId xmlns:p14="http://schemas.microsoft.com/office/powerpoint/2010/main" val="544605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9F367C53-8AB7-7B3C-F102-4A4685156B3D}"/>
              </a:ext>
            </a:extLst>
          </p:cNvPr>
          <p:cNvSpPr txBox="1"/>
          <p:nvPr/>
        </p:nvSpPr>
        <p:spPr>
          <a:xfrm>
            <a:off x="767918" y="1565091"/>
            <a:ext cx="1013363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Der Mensch braucht den Kreislauf, damit Blut,</a:t>
            </a:r>
            <a:r>
              <a:rPr lang="de-DE" sz="2400" baseline="0" dirty="0"/>
              <a:t> das den Sauerstoff transportiert, durch den Körper gepumpt und z.B. zum Gehirn gebracht wird.</a:t>
            </a:r>
            <a:endParaRPr lang="de-DE" sz="2400" dirty="0"/>
          </a:p>
          <a:p>
            <a:pPr marL="442913" lvl="0" indent="-442913" eaLnBrk="1" hangingPunct="1"/>
            <a:endParaRPr lang="de-DE" sz="2000" dirty="0">
              <a:ea typeface="Calibri" panose="020F0502020204030204" pitchFamily="34" charset="0"/>
              <a:cs typeface="Apple Color Emoji" pitchFamily="2" charset="0"/>
            </a:endParaRPr>
          </a:p>
          <a:p>
            <a:pPr marL="442913" lvl="0" indent="-442913" eaLnBrk="1" hangingPunct="1"/>
            <a:r>
              <a:rPr lang="de-DE" sz="2000" dirty="0">
                <a:effectLst/>
                <a:ea typeface="Calibri" panose="020F0502020204030204" pitchFamily="34" charset="0"/>
              </a:rPr>
              <a:t>	</a:t>
            </a:r>
            <a:endParaRPr lang="de-DE" sz="2000" b="1" dirty="0"/>
          </a:p>
        </p:txBody>
      </p:sp>
      <p:pic>
        <p:nvPicPr>
          <p:cNvPr id="18" name="Fotolia_39317870_L.jpeg" descr="Fotolia_39317870_L">
            <a:extLst>
              <a:ext uri="{FF2B5EF4-FFF2-40B4-BE49-F238E27FC236}">
                <a16:creationId xmlns:a16="http://schemas.microsoft.com/office/drawing/2014/main" id="{746CAE17-1E6A-2C3E-82FF-42C8DD94EBDB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230" y="2631003"/>
            <a:ext cx="2002032" cy="3909781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899DB454-FBC4-F8DA-601F-E51987736C71}"/>
              </a:ext>
            </a:extLst>
          </p:cNvPr>
          <p:cNvSpPr txBox="1"/>
          <p:nvPr/>
        </p:nvSpPr>
        <p:spPr>
          <a:xfrm>
            <a:off x="5834733" y="6310840"/>
            <a:ext cx="150974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i="1" dirty="0"/>
              <a:t>Quelle: </a:t>
            </a:r>
            <a:r>
              <a:rPr lang="de-DE" sz="800" i="1" dirty="0" err="1"/>
              <a:t>www.einlebenretten.de</a:t>
            </a:r>
            <a:endParaRPr lang="de-DE" sz="800" i="1" dirty="0"/>
          </a:p>
        </p:txBody>
      </p:sp>
      <p:sp>
        <p:nvSpPr>
          <p:cNvPr id="7" name="Shape 23">
            <a:extLst>
              <a:ext uri="{FF2B5EF4-FFF2-40B4-BE49-F238E27FC236}">
                <a16:creationId xmlns:a16="http://schemas.microsoft.com/office/drawing/2014/main" id="{13072DC5-640A-8C3B-BE7C-A131CFB8BDD6}"/>
              </a:ext>
            </a:extLst>
          </p:cNvPr>
          <p:cNvSpPr/>
          <p:nvPr/>
        </p:nvSpPr>
        <p:spPr>
          <a:xfrm>
            <a:off x="5572887" y="2631003"/>
            <a:ext cx="1353923" cy="7010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9" tIns="91439" rIns="91439" bIns="91439" numCol="1" anchor="t">
            <a:noAutofit/>
          </a:bodyPr>
          <a:lstStyle>
            <a:lvl1pPr algn="ctr" defTabSz="457200">
              <a:spcBef>
                <a:spcPts val="300"/>
              </a:spcBef>
              <a:defRPr sz="1600" b="1">
                <a:solidFill>
                  <a:srgbClr val="1F4368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0" dirty="0" err="1">
                <a:solidFill>
                  <a:schemeClr val="tx1"/>
                </a:solidFill>
              </a:rPr>
              <a:t>Gehirn</a:t>
            </a:r>
            <a:endParaRPr sz="2400" b="0" dirty="0">
              <a:solidFill>
                <a:schemeClr val="tx1"/>
              </a:solidFill>
            </a:endParaRPr>
          </a:p>
        </p:txBody>
      </p:sp>
      <p:sp>
        <p:nvSpPr>
          <p:cNvPr id="8" name="Shape 26">
            <a:extLst>
              <a:ext uri="{FF2B5EF4-FFF2-40B4-BE49-F238E27FC236}">
                <a16:creationId xmlns:a16="http://schemas.microsoft.com/office/drawing/2014/main" id="{EC83688A-D3E7-A38D-8533-AD9F5F660AEC}"/>
              </a:ext>
            </a:extLst>
          </p:cNvPr>
          <p:cNvSpPr/>
          <p:nvPr/>
        </p:nvSpPr>
        <p:spPr>
          <a:xfrm>
            <a:off x="6249849" y="3363733"/>
            <a:ext cx="2604753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9" tIns="91439" rIns="91439" bIns="91439" numCol="1" anchor="t">
            <a:spAutoFit/>
          </a:bodyPr>
          <a:lstStyle>
            <a:lvl1pPr algn="ctr" defTabSz="457200">
              <a:defRPr sz="1600" b="1">
                <a:solidFill>
                  <a:srgbClr val="1F4368"/>
                </a:solidFill>
              </a:defRPr>
            </a:lvl1pPr>
          </a:lstStyle>
          <a:p>
            <a:pPr lvl="0" algn="l">
              <a:defRPr sz="1800" b="0">
                <a:solidFill>
                  <a:srgbClr val="000000"/>
                </a:solidFill>
              </a:defRPr>
            </a:pPr>
            <a:r>
              <a:rPr sz="2400" b="0" dirty="0" err="1">
                <a:solidFill>
                  <a:schemeClr val="tx1"/>
                </a:solidFill>
              </a:rPr>
              <a:t>Herz</a:t>
            </a:r>
            <a:r>
              <a:rPr sz="2400" b="0" dirty="0">
                <a:solidFill>
                  <a:schemeClr val="tx1"/>
                </a:solidFill>
              </a:rPr>
              <a:t> und </a:t>
            </a:r>
            <a:endParaRPr lang="de-DE" sz="2400" b="0" dirty="0">
              <a:solidFill>
                <a:schemeClr val="tx1"/>
              </a:solidFill>
            </a:endParaRPr>
          </a:p>
          <a:p>
            <a:pPr lvl="0" algn="l">
              <a:defRPr sz="1800" b="0">
                <a:solidFill>
                  <a:srgbClr val="000000"/>
                </a:solidFill>
              </a:defRPr>
            </a:pPr>
            <a:r>
              <a:rPr sz="2400" b="0" dirty="0" err="1">
                <a:solidFill>
                  <a:schemeClr val="tx1"/>
                </a:solidFill>
              </a:rPr>
              <a:t>Kreislauf</a:t>
            </a:r>
            <a:endParaRPr sz="2400" b="0" dirty="0">
              <a:solidFill>
                <a:schemeClr val="tx1"/>
              </a:solidFill>
            </a:endParaRPr>
          </a:p>
        </p:txBody>
      </p:sp>
      <p:sp>
        <p:nvSpPr>
          <p:cNvPr id="11" name="Shape 31">
            <a:extLst>
              <a:ext uri="{FF2B5EF4-FFF2-40B4-BE49-F238E27FC236}">
                <a16:creationId xmlns:a16="http://schemas.microsoft.com/office/drawing/2014/main" id="{853A97D8-B538-6E64-20A6-448C88FE1F0D}"/>
              </a:ext>
            </a:extLst>
          </p:cNvPr>
          <p:cNvSpPr/>
          <p:nvPr/>
        </p:nvSpPr>
        <p:spPr>
          <a:xfrm>
            <a:off x="8614529" y="3325261"/>
            <a:ext cx="2732089" cy="961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 algn="ctr" defTabSz="457200">
              <a:spcBef>
                <a:spcPts val="300"/>
              </a:spcBef>
              <a:defRPr sz="1600" b="1">
                <a:solidFill>
                  <a:srgbClr val="B0C3E0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0" dirty="0" err="1">
                <a:solidFill>
                  <a:schemeClr val="accent1"/>
                </a:solidFill>
              </a:rPr>
              <a:t>Sauerstoffarmes</a:t>
            </a:r>
            <a:r>
              <a:rPr sz="2400" b="0" dirty="0">
                <a:solidFill>
                  <a:schemeClr val="accent1"/>
                </a:solidFill>
              </a:rPr>
              <a:t> </a:t>
            </a:r>
            <a:endParaRPr lang="de-DE" sz="2400" b="0" dirty="0">
              <a:solidFill>
                <a:schemeClr val="accent1"/>
              </a:solidFill>
            </a:endParaRPr>
          </a:p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0" dirty="0" err="1">
                <a:solidFill>
                  <a:schemeClr val="accent1"/>
                </a:solidFill>
              </a:rPr>
              <a:t>Blut</a:t>
            </a:r>
            <a:r>
              <a:rPr sz="2400" b="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" name="Shape 32">
            <a:extLst>
              <a:ext uri="{FF2B5EF4-FFF2-40B4-BE49-F238E27FC236}">
                <a16:creationId xmlns:a16="http://schemas.microsoft.com/office/drawing/2014/main" id="{DF0DE143-AE52-276D-DCBB-36C5DF34B353}"/>
              </a:ext>
            </a:extLst>
          </p:cNvPr>
          <p:cNvSpPr/>
          <p:nvPr/>
        </p:nvSpPr>
        <p:spPr>
          <a:xfrm>
            <a:off x="902874" y="2870399"/>
            <a:ext cx="2746376" cy="923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>
            <a:lvl1pPr algn="ctr" defTabSz="457200">
              <a:spcBef>
                <a:spcPts val="300"/>
              </a:spcBef>
              <a:defRPr sz="1600" b="1">
                <a:solidFill>
                  <a:srgbClr val="4586C8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0" dirty="0" err="1">
                <a:solidFill>
                  <a:srgbClr val="FF0000"/>
                </a:solidFill>
              </a:rPr>
              <a:t>Sauerstoffhaltiges</a:t>
            </a:r>
            <a:r>
              <a:rPr sz="2400" b="0" dirty="0">
                <a:solidFill>
                  <a:srgbClr val="FF0000"/>
                </a:solidFill>
              </a:rPr>
              <a:t>         </a:t>
            </a:r>
            <a:r>
              <a:rPr sz="2400" b="0" dirty="0" err="1">
                <a:solidFill>
                  <a:srgbClr val="FF0000"/>
                </a:solidFill>
              </a:rPr>
              <a:t>Blut</a:t>
            </a:r>
            <a:r>
              <a:rPr sz="2400" b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Pfeil: nach rechts gekrümmt 3">
            <a:extLst>
              <a:ext uri="{FF2B5EF4-FFF2-40B4-BE49-F238E27FC236}">
                <a16:creationId xmlns:a16="http://schemas.microsoft.com/office/drawing/2014/main" id="{E44F72B2-9043-4461-E841-24AB599B68BD}"/>
              </a:ext>
            </a:extLst>
          </p:cNvPr>
          <p:cNvSpPr/>
          <p:nvPr/>
        </p:nvSpPr>
        <p:spPr>
          <a:xfrm flipH="1">
            <a:off x="7344476" y="2717581"/>
            <a:ext cx="1367959" cy="376520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Pfeil: nach rechts gekrümmt 18">
            <a:extLst>
              <a:ext uri="{FF2B5EF4-FFF2-40B4-BE49-F238E27FC236}">
                <a16:creationId xmlns:a16="http://schemas.microsoft.com/office/drawing/2014/main" id="{763C65E7-A467-1C4E-E73C-EC0564C69B8F}"/>
              </a:ext>
            </a:extLst>
          </p:cNvPr>
          <p:cNvSpPr/>
          <p:nvPr/>
        </p:nvSpPr>
        <p:spPr>
          <a:xfrm rot="10800000" flipH="1">
            <a:off x="3376942" y="2717581"/>
            <a:ext cx="1226731" cy="3736624"/>
          </a:xfrm>
          <a:prstGeom prst="curvedRightArrow">
            <a:avLst/>
          </a:prstGeom>
          <a:solidFill>
            <a:srgbClr val="E432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C6C0BC-057C-19E7-55F4-7353A16314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17212236-4D9B-5DCC-4121-E21E90E2BB60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459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Warum brauchen Menschen einen Kreislauf ?</a:t>
            </a:r>
          </a:p>
        </p:txBody>
      </p:sp>
    </p:spTree>
    <p:extLst>
      <p:ext uri="{BB962C8B-B14F-4D97-AF65-F5344CB8AC3E}">
        <p14:creationId xmlns:p14="http://schemas.microsoft.com/office/powerpoint/2010/main" val="21348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Rectangle 4">
            <a:extLst>
              <a:ext uri="{FF2B5EF4-FFF2-40B4-BE49-F238E27FC236}">
                <a16:creationId xmlns:a16="http://schemas.microsoft.com/office/drawing/2014/main" id="{8B1DF5D9-6AD4-C587-8C03-81C240675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3445" y="6274588"/>
            <a:ext cx="4806117" cy="65780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611" tIns="45306" rIns="90611" bIns="45306">
            <a:spAutoFit/>
          </a:bodyPr>
          <a:lstStyle/>
          <a:p>
            <a:pPr>
              <a:buClr>
                <a:schemeClr val="tx2"/>
              </a:buClr>
              <a:defRPr/>
            </a:pPr>
            <a:r>
              <a:rPr lang="de-DE" sz="800" i="1" dirty="0">
                <a:latin typeface="+mn-lt"/>
              </a:rPr>
              <a:t>Nach: </a:t>
            </a:r>
            <a:r>
              <a:rPr lang="de-DE" sz="800" i="1" dirty="0"/>
              <a:t>Perceptions </a:t>
            </a:r>
            <a:r>
              <a:rPr lang="de-DE" sz="800" i="1" dirty="0" err="1"/>
              <a:t>of</a:t>
            </a:r>
            <a:r>
              <a:rPr lang="de-DE" sz="800" i="1" dirty="0"/>
              <a:t> </a:t>
            </a:r>
            <a:r>
              <a:rPr lang="de-DE" sz="800" i="1" dirty="0" err="1"/>
              <a:t>collapse</a:t>
            </a:r>
            <a:r>
              <a:rPr lang="de-DE" sz="800" i="1" dirty="0"/>
              <a:t> and </a:t>
            </a:r>
            <a:r>
              <a:rPr lang="de-DE" sz="800" i="1" dirty="0" err="1"/>
              <a:t>assessment</a:t>
            </a:r>
            <a:r>
              <a:rPr lang="de-DE" sz="800" i="1" dirty="0"/>
              <a:t> </a:t>
            </a:r>
            <a:r>
              <a:rPr lang="de-DE" sz="800" i="1" dirty="0" err="1"/>
              <a:t>of</a:t>
            </a:r>
            <a:r>
              <a:rPr lang="de-DE" sz="800" i="1" dirty="0"/>
              <a:t> </a:t>
            </a:r>
            <a:r>
              <a:rPr lang="de-DE" sz="800" i="1" dirty="0" err="1"/>
              <a:t>cardiac</a:t>
            </a:r>
            <a:r>
              <a:rPr lang="de-DE" sz="800" i="1" dirty="0"/>
              <a:t> </a:t>
            </a:r>
            <a:r>
              <a:rPr lang="de-DE" sz="800" i="1" dirty="0" err="1"/>
              <a:t>arrest</a:t>
            </a:r>
            <a:r>
              <a:rPr lang="de-DE" sz="800" i="1" dirty="0"/>
              <a:t> </a:t>
            </a:r>
            <a:r>
              <a:rPr lang="de-DE" sz="800" i="1" dirty="0" err="1"/>
              <a:t>by</a:t>
            </a:r>
            <a:r>
              <a:rPr lang="de-DE" sz="800" i="1" dirty="0"/>
              <a:t> </a:t>
            </a:r>
            <a:r>
              <a:rPr lang="de-DE" sz="800" i="1" dirty="0" err="1"/>
              <a:t>bystanders</a:t>
            </a:r>
            <a:r>
              <a:rPr lang="de-DE" sz="800" i="1" dirty="0"/>
              <a:t> </a:t>
            </a:r>
            <a:r>
              <a:rPr lang="de-DE" sz="800" i="1" dirty="0" err="1"/>
              <a:t>of</a:t>
            </a:r>
            <a:r>
              <a:rPr lang="de-DE" sz="800" i="1" dirty="0"/>
              <a:t> out-</a:t>
            </a:r>
            <a:r>
              <a:rPr lang="de-DE" sz="800" i="1" dirty="0" err="1"/>
              <a:t>of</a:t>
            </a:r>
            <a:r>
              <a:rPr lang="de-DE" sz="800" i="1" dirty="0"/>
              <a:t>-hospital </a:t>
            </a:r>
            <a:r>
              <a:rPr lang="de-DE" sz="800" i="1" dirty="0" err="1"/>
              <a:t>cardiac</a:t>
            </a:r>
            <a:r>
              <a:rPr lang="de-DE" sz="800" i="1" dirty="0"/>
              <a:t> </a:t>
            </a:r>
            <a:r>
              <a:rPr lang="de-DE" sz="800" i="1" dirty="0" err="1"/>
              <a:t>arrest</a:t>
            </a:r>
            <a:r>
              <a:rPr lang="de-DE" sz="800" i="1" dirty="0"/>
              <a:t>; </a:t>
            </a:r>
          </a:p>
          <a:p>
            <a:pPr>
              <a:buClr>
                <a:schemeClr val="tx2"/>
              </a:buClr>
              <a:defRPr/>
            </a:pPr>
            <a:r>
              <a:rPr lang="de-DE" sz="800" i="1" dirty="0"/>
              <a:t>Jan Breckwoldt</a:t>
            </a:r>
            <a:r>
              <a:rPr lang="de-DE" sz="800" i="1" baseline="30000" dirty="0"/>
              <a:t> </a:t>
            </a:r>
            <a:r>
              <a:rPr lang="de-DE" sz="800" i="1" dirty="0"/>
              <a:t>, Sebastian Schloesser, Hans-Richard Arntz; 2009 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de-DE" sz="800" b="1" dirty="0"/>
              <a:t> 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endParaRPr lang="de-DE" sz="800" i="1" dirty="0">
              <a:latin typeface="+mn-lt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0C6F6B8-7620-422C-FA26-32139E46D992}"/>
              </a:ext>
            </a:extLst>
          </p:cNvPr>
          <p:cNvSpPr/>
          <p:nvPr/>
        </p:nvSpPr>
        <p:spPr bwMode="auto">
          <a:xfrm>
            <a:off x="6994548" y="5417185"/>
            <a:ext cx="3116262" cy="776099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lIns="90611" tIns="45306" rIns="90611" bIns="45306"/>
          <a:lstStyle/>
          <a:p>
            <a:pPr algn="ctr">
              <a:spcBef>
                <a:spcPct val="20000"/>
              </a:spcBef>
              <a:buClr>
                <a:schemeClr val="tx2"/>
              </a:buClr>
              <a:defRPr/>
            </a:pPr>
            <a:r>
              <a:rPr lang="de-DE" sz="2000" dirty="0"/>
              <a:t>professionelle Reanimation durch Rettungsdienst</a:t>
            </a:r>
          </a:p>
        </p:txBody>
      </p:sp>
      <p:sp>
        <p:nvSpPr>
          <p:cNvPr id="16" name="Pfeil nach oben 6">
            <a:extLst>
              <a:ext uri="{FF2B5EF4-FFF2-40B4-BE49-F238E27FC236}">
                <a16:creationId xmlns:a16="http://schemas.microsoft.com/office/drawing/2014/main" id="{EE342879-89E6-5F7C-CB60-23B0FE709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5810" y="4802727"/>
            <a:ext cx="473738" cy="621476"/>
          </a:xfrm>
          <a:prstGeom prst="upArrow">
            <a:avLst>
              <a:gd name="adj1" fmla="val 50000"/>
              <a:gd name="adj2" fmla="val 49999"/>
            </a:avLst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11" tIns="45306" rIns="90611" bIns="45306"/>
          <a:lstStyle>
            <a:lvl1pPr>
              <a:lnSpc>
                <a:spcPct val="105000"/>
              </a:lnSpc>
              <a:spcBef>
                <a:spcPct val="30000"/>
              </a:spcBef>
              <a:buClr>
                <a:schemeClr val="accent2"/>
              </a:buClr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lnSpc>
                <a:spcPct val="105000"/>
              </a:lnSpc>
              <a:spcBef>
                <a:spcPct val="30000"/>
              </a:spcBef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lnSpc>
                <a:spcPct val="105000"/>
              </a:lnSpc>
              <a:spcBef>
                <a:spcPct val="30000"/>
              </a:spcBef>
              <a:buClr>
                <a:schemeClr val="tx2"/>
              </a:buClr>
              <a:buFont typeface="Arial" pitchFamily="34" charset="0"/>
              <a:buChar char="|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Clr>
                <a:schemeClr val="tx2"/>
              </a:buClr>
            </a:pPr>
            <a:endParaRPr lang="de-DE" altLang="de-DE">
              <a:latin typeface="Arial Narrow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5955875-5DD5-FD5A-D984-8BEC6751B777}"/>
              </a:ext>
            </a:extLst>
          </p:cNvPr>
          <p:cNvSpPr txBox="1"/>
          <p:nvPr/>
        </p:nvSpPr>
        <p:spPr>
          <a:xfrm>
            <a:off x="1289426" y="1559471"/>
            <a:ext cx="99619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indent="-442913"/>
            <a:r>
              <a:rPr lang="de-DE" sz="2000" dirty="0"/>
              <a:t>	</a:t>
            </a:r>
            <a:r>
              <a:rPr lang="de-DE" sz="2400" dirty="0"/>
              <a:t>Der Rettungsdienst trifft im Mittel nach 9 Minuten ein.</a:t>
            </a:r>
          </a:p>
          <a:p>
            <a:pPr marL="442913" indent="-442913"/>
            <a:r>
              <a:rPr lang="de-DE" sz="1600" dirty="0"/>
              <a:t>	</a:t>
            </a:r>
          </a:p>
          <a:p>
            <a:pPr marL="442913" indent="-442913"/>
            <a:r>
              <a:rPr lang="de-DE" sz="2400" dirty="0"/>
              <a:t>	Das Gehirn beginnt nach 3 bis 5 Minuten zu sterben.</a:t>
            </a:r>
          </a:p>
          <a:p>
            <a:pPr marL="442913" lvl="0" indent="-442913" eaLnBrk="1" hangingPunct="1"/>
            <a:r>
              <a:rPr lang="de-DE" sz="2000" dirty="0">
                <a:effectLst/>
                <a:ea typeface="Calibri" panose="020F0502020204030204" pitchFamily="34" charset="0"/>
              </a:rPr>
              <a:t>	</a:t>
            </a:r>
            <a:endParaRPr lang="de-DE" sz="2000" b="1" dirty="0"/>
          </a:p>
        </p:txBody>
      </p:sp>
      <p:sp>
        <p:nvSpPr>
          <p:cNvPr id="20" name="Pfeil nach oben 10">
            <a:extLst>
              <a:ext uri="{FF2B5EF4-FFF2-40B4-BE49-F238E27FC236}">
                <a16:creationId xmlns:a16="http://schemas.microsoft.com/office/drawing/2014/main" id="{CC70E128-37DA-CDB0-ADE5-B49C65A52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2597" y="4817849"/>
            <a:ext cx="417460" cy="792162"/>
          </a:xfrm>
          <a:prstGeom prst="upArrow">
            <a:avLst>
              <a:gd name="adj1" fmla="val 50000"/>
              <a:gd name="adj2" fmla="val 5018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11" tIns="45306" rIns="90611" bIns="45306"/>
          <a:lstStyle>
            <a:lvl1pPr>
              <a:lnSpc>
                <a:spcPct val="105000"/>
              </a:lnSpc>
              <a:spcBef>
                <a:spcPct val="30000"/>
              </a:spcBef>
              <a:buClr>
                <a:schemeClr val="accent2"/>
              </a:buClr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lnSpc>
                <a:spcPct val="105000"/>
              </a:lnSpc>
              <a:spcBef>
                <a:spcPct val="30000"/>
              </a:spcBef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lnSpc>
                <a:spcPct val="105000"/>
              </a:lnSpc>
              <a:spcBef>
                <a:spcPct val="30000"/>
              </a:spcBef>
              <a:buClr>
                <a:schemeClr val="tx2"/>
              </a:buClr>
              <a:buFont typeface="Arial" pitchFamily="34" charset="0"/>
              <a:buChar char="|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Clr>
                <a:schemeClr val="tx2"/>
              </a:buClr>
            </a:pPr>
            <a:endParaRPr lang="de-DE" altLang="de-DE">
              <a:solidFill>
                <a:schemeClr val="tx2"/>
              </a:solidFill>
              <a:latin typeface="Arial Narrow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21" name="Grafik 20" descr="Ein Bild, das Text, Lampe enthält.&#10;&#10;Automatisch generierte Beschreibung">
            <a:extLst>
              <a:ext uri="{FF2B5EF4-FFF2-40B4-BE49-F238E27FC236}">
                <a16:creationId xmlns:a16="http://schemas.microsoft.com/office/drawing/2014/main" id="{14D5A5BD-3057-7217-70B5-8A8BEDCDC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35" y="2251968"/>
            <a:ext cx="422753" cy="360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AB88905-059E-90C6-2F4D-503EB840F3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59" y="1627313"/>
            <a:ext cx="482010" cy="360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442AEC3-2661-AF60-9965-38F8885E52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F2A77099-EFD5-1044-6A2F-14FBB635F455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459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Das Zeitfenster verdeutlicht die Dringlichkeit</a:t>
            </a:r>
          </a:p>
        </p:txBody>
      </p:sp>
      <p:sp>
        <p:nvSpPr>
          <p:cNvPr id="11" name="Pfeil nach rechts 10">
            <a:extLst>
              <a:ext uri="{FF2B5EF4-FFF2-40B4-BE49-F238E27FC236}">
                <a16:creationId xmlns:a16="http://schemas.microsoft.com/office/drawing/2014/main" id="{6B7FDD56-DB3C-7719-CC14-EEB442819107}"/>
              </a:ext>
            </a:extLst>
          </p:cNvPr>
          <p:cNvSpPr/>
          <p:nvPr/>
        </p:nvSpPr>
        <p:spPr>
          <a:xfrm>
            <a:off x="1831422" y="4464173"/>
            <a:ext cx="7872542" cy="3385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8EF90EB-4E21-7006-5425-8AC2616A5431}"/>
              </a:ext>
            </a:extLst>
          </p:cNvPr>
          <p:cNvSpPr txBox="1"/>
          <p:nvPr/>
        </p:nvSpPr>
        <p:spPr>
          <a:xfrm>
            <a:off x="1981457" y="4795115"/>
            <a:ext cx="7744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 1 min		                         5 min		         	   	            10 min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649F918-E4A2-6696-09ED-3FDE7942CCF4}"/>
              </a:ext>
            </a:extLst>
          </p:cNvPr>
          <p:cNvSpPr/>
          <p:nvPr/>
        </p:nvSpPr>
        <p:spPr>
          <a:xfrm>
            <a:off x="1831421" y="3109630"/>
            <a:ext cx="7717823" cy="13500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Freihandform 30">
            <a:extLst>
              <a:ext uri="{FF2B5EF4-FFF2-40B4-BE49-F238E27FC236}">
                <a16:creationId xmlns:a16="http://schemas.microsoft.com/office/drawing/2014/main" id="{712F7079-6234-07F8-45D0-A006577648FB}"/>
              </a:ext>
            </a:extLst>
          </p:cNvPr>
          <p:cNvSpPr/>
          <p:nvPr/>
        </p:nvSpPr>
        <p:spPr>
          <a:xfrm>
            <a:off x="1854763" y="3142412"/>
            <a:ext cx="7431741" cy="1300827"/>
          </a:xfrm>
          <a:custGeom>
            <a:avLst/>
            <a:gdLst>
              <a:gd name="connsiteX0" fmla="*/ 0 w 4904509"/>
              <a:gd name="connsiteY0" fmla="*/ 0 h 1080654"/>
              <a:gd name="connsiteX1" fmla="*/ 2042556 w 4904509"/>
              <a:gd name="connsiteY1" fmla="*/ 439387 h 1080654"/>
              <a:gd name="connsiteX2" fmla="*/ 2980706 w 4904509"/>
              <a:gd name="connsiteY2" fmla="*/ 866899 h 1080654"/>
              <a:gd name="connsiteX3" fmla="*/ 4904509 w 4904509"/>
              <a:gd name="connsiteY3" fmla="*/ 1080654 h 1080654"/>
              <a:gd name="connsiteX4" fmla="*/ 4904509 w 4904509"/>
              <a:gd name="connsiteY4" fmla="*/ 1080654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4509" h="1080654">
                <a:moveTo>
                  <a:pt x="0" y="0"/>
                </a:moveTo>
                <a:cubicBezTo>
                  <a:pt x="772886" y="147452"/>
                  <a:pt x="1545772" y="294904"/>
                  <a:pt x="2042556" y="439387"/>
                </a:cubicBezTo>
                <a:cubicBezTo>
                  <a:pt x="2539340" y="583870"/>
                  <a:pt x="2503714" y="760021"/>
                  <a:pt x="2980706" y="866899"/>
                </a:cubicBezTo>
                <a:cubicBezTo>
                  <a:pt x="3457698" y="973777"/>
                  <a:pt x="4904509" y="1080654"/>
                  <a:pt x="4904509" y="1080654"/>
                </a:cubicBezTo>
                <a:lnTo>
                  <a:pt x="4904509" y="1080654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9">
            <a:extLst>
              <a:ext uri="{FF2B5EF4-FFF2-40B4-BE49-F238E27FC236}">
                <a16:creationId xmlns:a16="http://schemas.microsoft.com/office/drawing/2014/main" id="{06111BDE-C165-2468-EDE8-AB5692492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3388" y="5411866"/>
            <a:ext cx="1063987" cy="448304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11" tIns="45306" rIns="90611" bIns="45306"/>
          <a:lstStyle>
            <a:lvl1pPr>
              <a:lnSpc>
                <a:spcPct val="105000"/>
              </a:lnSpc>
              <a:spcBef>
                <a:spcPct val="30000"/>
              </a:spcBef>
              <a:buClr>
                <a:schemeClr val="accent2"/>
              </a:buClr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lnSpc>
                <a:spcPct val="105000"/>
              </a:lnSpc>
              <a:spcBef>
                <a:spcPct val="30000"/>
              </a:spcBef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lnSpc>
                <a:spcPct val="105000"/>
              </a:lnSpc>
              <a:spcBef>
                <a:spcPct val="30000"/>
              </a:spcBef>
              <a:buClr>
                <a:schemeClr val="tx2"/>
              </a:buClr>
              <a:buFont typeface="Arial" pitchFamily="34" charset="0"/>
              <a:buChar char="|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de-DE" altLang="de-DE" dirty="0">
                <a:latin typeface="+mn-lt"/>
                <a:ea typeface="ＭＳ Ｐゴシック" pitchFamily="34" charset="-128"/>
                <a:cs typeface="Arial" pitchFamily="34" charset="0"/>
              </a:rPr>
              <a:t>Kollaps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73F4282-0BBC-5E1F-ACF3-506B268BE038}"/>
              </a:ext>
            </a:extLst>
          </p:cNvPr>
          <p:cNvSpPr txBox="1"/>
          <p:nvPr/>
        </p:nvSpPr>
        <p:spPr bwMode="auto">
          <a:xfrm>
            <a:off x="5257388" y="3207106"/>
            <a:ext cx="388937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de-DE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Beginn irreversibler Hirnschädigung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445F29F-5456-D01E-3400-76FD93C02D6A}"/>
              </a:ext>
            </a:extLst>
          </p:cNvPr>
          <p:cNvSpPr txBox="1"/>
          <p:nvPr/>
        </p:nvSpPr>
        <p:spPr bwMode="auto">
          <a:xfrm>
            <a:off x="1907640" y="3915802"/>
            <a:ext cx="6602515" cy="400110"/>
          </a:xfrm>
          <a:prstGeom prst="rect">
            <a:avLst/>
          </a:prstGeom>
          <a:noFill/>
          <a:ln>
            <a:solidFill>
              <a:srgbClr val="E30613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de-DE" sz="2000" b="1" dirty="0">
                <a:solidFill>
                  <a:srgbClr val="E4322B"/>
                </a:solidFill>
                <a:latin typeface="+mj-lt"/>
              </a:rPr>
              <a:t>Zeitfenster für Reanimation </a:t>
            </a: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13B6E944-B3D8-46F1-AEDE-B33298C6B9F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365447" y="4006248"/>
            <a:ext cx="2321213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05000"/>
              </a:lnSpc>
              <a:spcBef>
                <a:spcPct val="30000"/>
              </a:spcBef>
              <a:buClr>
                <a:schemeClr val="accent2"/>
              </a:buClr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lnSpc>
                <a:spcPct val="105000"/>
              </a:lnSpc>
              <a:spcBef>
                <a:spcPct val="30000"/>
              </a:spcBef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lnSpc>
                <a:spcPct val="105000"/>
              </a:lnSpc>
              <a:spcBef>
                <a:spcPct val="30000"/>
              </a:spcBef>
              <a:buClr>
                <a:schemeClr val="tx2"/>
              </a:buClr>
              <a:buFont typeface="Arial" pitchFamily="34" charset="0"/>
              <a:buChar char="|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Imago Book" pitchFamily="50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de-DE" altLang="de-DE" sz="1300" dirty="0">
                <a:latin typeface="+mn-lt"/>
                <a:ea typeface="ＭＳ Ｐゴシック" pitchFamily="34" charset="-128"/>
                <a:cs typeface="Arial" pitchFamily="34" charset="0"/>
              </a:rPr>
              <a:t>Toleranz des Sauerstoffmangels</a:t>
            </a:r>
          </a:p>
        </p:txBody>
      </p:sp>
    </p:spTree>
    <p:extLst>
      <p:ext uri="{BB962C8B-B14F-4D97-AF65-F5344CB8AC3E}">
        <p14:creationId xmlns:p14="http://schemas.microsoft.com/office/powerpoint/2010/main" val="2300633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A8365D74-F14E-2C80-22F3-8A90459F4D5C}"/>
              </a:ext>
            </a:extLst>
          </p:cNvPr>
          <p:cNvSpPr txBox="1"/>
          <p:nvPr/>
        </p:nvSpPr>
        <p:spPr>
          <a:xfrm>
            <a:off x="1477445" y="1719899"/>
            <a:ext cx="759623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lvl="0" indent="-442913" eaLnBrk="1" hangingPunct="1"/>
            <a:r>
              <a:rPr lang="de-DE" sz="2400" b="1" dirty="0"/>
              <a:t>PRÜFEN</a:t>
            </a:r>
            <a:r>
              <a:rPr lang="de-DE" sz="2400" dirty="0"/>
              <a:t>					</a:t>
            </a:r>
          </a:p>
          <a:p>
            <a:pPr marL="442913" lvl="0" indent="-442913" eaLnBrk="1" hangingPunct="1"/>
            <a:r>
              <a:rPr lang="de-DE" sz="2400" b="0" dirty="0"/>
              <a:t>Sprich die Person laut an.</a:t>
            </a:r>
          </a:p>
          <a:p>
            <a:pPr marL="442913" lvl="0" indent="-442913" eaLnBrk="1" hangingPunct="1"/>
            <a:r>
              <a:rPr lang="de-DE" sz="2400" b="0" dirty="0"/>
              <a:t>Prüfe das Bewusstsein. Kontrolliere die Atmung.</a:t>
            </a:r>
          </a:p>
          <a:p>
            <a:pPr marL="442913" lvl="0" indent="-442913" eaLnBrk="1" hangingPunct="1"/>
            <a:endParaRPr lang="de-DE" sz="1600" b="0" dirty="0">
              <a:cs typeface="Arial" charset="0"/>
            </a:endParaRPr>
          </a:p>
          <a:p>
            <a:pPr marL="442913" lvl="0" indent="-442913" eaLnBrk="1" hangingPunct="1"/>
            <a:r>
              <a:rPr lang="de-DE" sz="2400" b="1" dirty="0">
                <a:cs typeface="Arial" charset="0"/>
              </a:rPr>
              <a:t>RUFEN								</a:t>
            </a:r>
          </a:p>
          <a:p>
            <a:pPr marL="442913" lvl="0" indent="-442913" eaLnBrk="1" hangingPunct="1"/>
            <a:r>
              <a:rPr lang="de-DE" sz="2400" dirty="0">
                <a:cs typeface="Arial" charset="0"/>
              </a:rPr>
              <a:t>R</a:t>
            </a:r>
            <a:r>
              <a:rPr lang="de-DE" sz="2400" b="0" dirty="0">
                <a:cs typeface="Arial" charset="0"/>
              </a:rPr>
              <a:t>ufe evtl. andere Personen zur Hilfe.</a:t>
            </a:r>
          </a:p>
          <a:p>
            <a:pPr marL="442913" indent="-442913"/>
            <a:r>
              <a:rPr lang="de-DE" sz="2400" b="0" dirty="0">
                <a:cs typeface="Arial" charset="0"/>
              </a:rPr>
              <a:t>Rufe den Notruf (112) an.</a:t>
            </a:r>
          </a:p>
          <a:p>
            <a:pPr marL="442913" lvl="0" indent="-442913" eaLnBrk="1" hangingPunct="1"/>
            <a:endParaRPr lang="de-DE" sz="1600" b="0" dirty="0">
              <a:cs typeface="Arial" charset="0"/>
            </a:endParaRPr>
          </a:p>
          <a:p>
            <a:pPr marL="442913" lvl="0" indent="-442913" eaLnBrk="1" hangingPunct="1"/>
            <a:r>
              <a:rPr lang="de-DE" sz="2400" b="1" dirty="0">
                <a:cs typeface="Arial" charset="0"/>
              </a:rPr>
              <a:t>DRÜCKEN</a:t>
            </a:r>
            <a:r>
              <a:rPr lang="de-DE" sz="2400" dirty="0">
                <a:cs typeface="Arial" charset="0"/>
              </a:rPr>
              <a:t>   							</a:t>
            </a:r>
          </a:p>
          <a:p>
            <a:pPr marL="442913" lvl="0" indent="-442913" eaLnBrk="1" hangingPunct="1"/>
            <a:r>
              <a:rPr lang="de-DE" sz="2400" b="0" dirty="0">
                <a:cs typeface="Arial" charset="0"/>
              </a:rPr>
              <a:t>Drücke fest und schnell auf den Brustkorb bis der </a:t>
            </a:r>
          </a:p>
          <a:p>
            <a:pPr marL="442913" lvl="0" indent="-442913" eaLnBrk="1" hangingPunct="1"/>
            <a:r>
              <a:rPr lang="de-DE" sz="2400" b="0" dirty="0">
                <a:cs typeface="Arial" charset="0"/>
              </a:rPr>
              <a:t>Rettungsdienst eintrifft.</a:t>
            </a:r>
          </a:p>
          <a:p>
            <a:pPr marL="442913" lvl="0" indent="-442913" eaLnBrk="1" hangingPunct="1"/>
            <a:r>
              <a:rPr lang="de-DE" sz="2400" dirty="0">
                <a:cs typeface="Arial" charset="0"/>
              </a:rPr>
              <a:t>Wenn möglich mit einer anderen Person abwechseln.</a:t>
            </a:r>
          </a:p>
          <a:p>
            <a:pPr marL="442913" lvl="0" indent="-442913" eaLnBrk="1" hangingPunct="1"/>
            <a:endParaRPr lang="de-DE" sz="1600" b="0" dirty="0">
              <a:cs typeface="Arial" charset="0"/>
            </a:endParaRPr>
          </a:p>
          <a:p>
            <a:pPr marL="442913" lvl="0" indent="-442913" eaLnBrk="1" hangingPunct="1"/>
            <a:r>
              <a:rPr lang="de-DE" sz="2400" b="1" dirty="0">
                <a:solidFill>
                  <a:srgbClr val="FF0000"/>
                </a:solidFill>
                <a:cs typeface="Arial" charset="0"/>
              </a:rPr>
              <a:t>Das ist die Leitformel der Reanimation!</a:t>
            </a:r>
            <a:endParaRPr lang="de-DE" sz="2400" b="1" dirty="0">
              <a:solidFill>
                <a:srgbClr val="FF0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8F07659-37D3-7074-B621-ACA61110FB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430" y="1837589"/>
            <a:ext cx="388861" cy="360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77B33CA-9C8E-72F4-3EEC-A581AFD11A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27" y="3197848"/>
            <a:ext cx="388861" cy="3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B1ACDC0-A85D-EDB9-20FA-7C8A5E0650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26" y="4509246"/>
            <a:ext cx="388861" cy="360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5E7A8FA-CB10-FF2D-FB3F-10A95B0F0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3899" y="3086523"/>
            <a:ext cx="989753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32CC6A35-2171-7141-66FE-E5F369FE2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1785" y="1648774"/>
            <a:ext cx="1446968" cy="126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73531691-44A2-68AF-47FF-1B1B77B4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3899" y="4615208"/>
            <a:ext cx="1093640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6FF3C6C-B1F6-A1DD-7EA7-5AABA4E0D7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8" y="5936605"/>
            <a:ext cx="361969" cy="540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D4ECF92-FB92-55F1-63F6-9E348EEE58DC}"/>
              </a:ext>
            </a:extLst>
          </p:cNvPr>
          <p:cNvSpPr txBox="1"/>
          <p:nvPr/>
        </p:nvSpPr>
        <p:spPr>
          <a:xfrm>
            <a:off x="9564008" y="5921869"/>
            <a:ext cx="150974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800" i="1" dirty="0"/>
              <a:t>Bilder: ERC/GRC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9A1C420-B691-9F90-F39A-920C0B6695C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14F244A-2B2D-FB0B-3A51-4920CAE6B291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8074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Was musst Du tun, wenn ein Mensch einen</a:t>
            </a:r>
          </a:p>
          <a:p>
            <a:r>
              <a:rPr lang="de-DE" sz="2800" b="1" dirty="0">
                <a:latin typeface="+mn-lt"/>
              </a:rPr>
              <a:t>Herz-Kreislaufstillstand hat ?</a:t>
            </a:r>
          </a:p>
        </p:txBody>
      </p:sp>
    </p:spTree>
    <p:extLst>
      <p:ext uri="{BB962C8B-B14F-4D97-AF65-F5344CB8AC3E}">
        <p14:creationId xmlns:p14="http://schemas.microsoft.com/office/powerpoint/2010/main" val="4181160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A8365D74-F14E-2C80-22F3-8A90459F4D5C}"/>
              </a:ext>
            </a:extLst>
          </p:cNvPr>
          <p:cNvSpPr txBox="1"/>
          <p:nvPr/>
        </p:nvSpPr>
        <p:spPr>
          <a:xfrm>
            <a:off x="1692053" y="1851731"/>
            <a:ext cx="606790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lvl="0" indent="-442913" eaLnBrk="1" hangingPunct="1"/>
            <a:r>
              <a:rPr lang="de-DE" sz="2400" dirty="0"/>
              <a:t>R</a:t>
            </a:r>
            <a:r>
              <a:rPr lang="de-DE" sz="2400" b="0" dirty="0"/>
              <a:t>ufe andere Personen zur Hilfe. 					</a:t>
            </a:r>
            <a:endParaRPr lang="de-DE" sz="2400" dirty="0"/>
          </a:p>
          <a:p>
            <a:pPr marL="442913" lvl="0" indent="-442913" eaLnBrk="1" hangingPunct="1"/>
            <a:r>
              <a:rPr lang="de-DE" sz="2400" dirty="0"/>
              <a:t>R</a:t>
            </a:r>
            <a:r>
              <a:rPr lang="de-DE" sz="2400" b="0" dirty="0"/>
              <a:t>ufe 112 (Notruf in Europa) an. </a:t>
            </a:r>
          </a:p>
          <a:p>
            <a:pPr marL="442913" lvl="0" indent="-442913" eaLnBrk="1" hangingPunct="1"/>
            <a:r>
              <a:rPr lang="de-DE" sz="2400" dirty="0"/>
              <a:t>Alternativ kannst Du eine andere Person bitten </a:t>
            </a:r>
          </a:p>
          <a:p>
            <a:pPr marL="442913" lvl="0" indent="-442913" eaLnBrk="1" hangingPunct="1"/>
            <a:r>
              <a:rPr lang="de-DE" sz="2400" dirty="0"/>
              <a:t>dies zu tun.</a:t>
            </a:r>
          </a:p>
          <a:p>
            <a:pPr marL="442913" lvl="0" indent="-442913" eaLnBrk="1" hangingPunct="1"/>
            <a:endParaRPr lang="de-DE" sz="2400" dirty="0"/>
          </a:p>
          <a:p>
            <a:pPr marL="442913" lvl="0" indent="-442913" eaLnBrk="1" hangingPunct="1"/>
            <a:r>
              <a:rPr lang="de-DE" sz="2400" b="0" i="0" u="none" strike="noStrike" baseline="0" dirty="0">
                <a:cs typeface="Calibri" panose="020F0502020204030204" pitchFamily="34" charset="0"/>
              </a:rPr>
              <a:t>Aktiviere die Freisprechfunktion um leichter</a:t>
            </a:r>
          </a:p>
          <a:p>
            <a:pPr marL="442913" lvl="0" indent="-442913" eaLnBrk="1" hangingPunct="1"/>
            <a:r>
              <a:rPr lang="de-DE" sz="2400" b="0" i="0" u="none" strike="noStrike" baseline="0" dirty="0">
                <a:cs typeface="Calibri" panose="020F0502020204030204" pitchFamily="34" charset="0"/>
              </a:rPr>
              <a:t>mit dem Leitstellenpersonal sprechen zu </a:t>
            </a:r>
          </a:p>
          <a:p>
            <a:pPr marL="442913" lvl="0" indent="-442913" eaLnBrk="1" hangingPunct="1"/>
            <a:r>
              <a:rPr lang="de-DE" sz="2400" b="0" i="0" u="none" strike="noStrike" baseline="0" dirty="0">
                <a:cs typeface="Calibri" panose="020F0502020204030204" pitchFamily="34" charset="0"/>
              </a:rPr>
              <a:t>können (lege das Telefon neben den Kopf der</a:t>
            </a:r>
          </a:p>
          <a:p>
            <a:pPr marL="442913" lvl="0" indent="-442913" eaLnBrk="1" hangingPunct="1"/>
            <a:r>
              <a:rPr lang="de-DE" sz="2400" b="0" i="0" u="none" strike="noStrike" baseline="0" dirty="0">
                <a:cs typeface="Calibri" panose="020F0502020204030204" pitchFamily="34" charset="0"/>
              </a:rPr>
              <a:t>betroffenen Person).</a:t>
            </a:r>
            <a:endParaRPr lang="de-DE" sz="2400" strike="sngStrike" dirty="0">
              <a:cs typeface="Calibri" panose="020F05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3626B8E-E1F7-1B2C-73AB-E70E273C5C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265" y="1932276"/>
            <a:ext cx="388861" cy="3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0496DDC-A018-9229-0DEB-99213DCEF3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298" y="2725568"/>
            <a:ext cx="388861" cy="36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6D44F48-0AAB-D0E5-AEFD-6D0AACB94C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15" y="4170150"/>
            <a:ext cx="388861" cy="360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65BA3B5-361C-2D18-72B9-DC0325BDB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58332" y="1353337"/>
            <a:ext cx="3947834" cy="558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33CA5C66-4A8F-4019-DCFC-0702EDC03525}"/>
              </a:ext>
            </a:extLst>
          </p:cNvPr>
          <p:cNvSpPr txBox="1"/>
          <p:nvPr/>
        </p:nvSpPr>
        <p:spPr>
          <a:xfrm>
            <a:off x="8262558" y="5215343"/>
            <a:ext cx="150974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800" i="1" dirty="0"/>
              <a:t>Bild: ERC/GRC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DE387D6-D808-13D5-E7BD-C39B7E3719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D90D4673-623A-ACCE-98EC-3BCB16969AAC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459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RUFEN</a:t>
            </a:r>
          </a:p>
        </p:txBody>
      </p:sp>
    </p:spTree>
    <p:extLst>
      <p:ext uri="{BB962C8B-B14F-4D97-AF65-F5344CB8AC3E}">
        <p14:creationId xmlns:p14="http://schemas.microsoft.com/office/powerpoint/2010/main" val="73862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A8365D74-F14E-2C80-22F3-8A90459F4D5C}"/>
              </a:ext>
            </a:extLst>
          </p:cNvPr>
          <p:cNvSpPr txBox="1"/>
          <p:nvPr/>
        </p:nvSpPr>
        <p:spPr>
          <a:xfrm>
            <a:off x="1648236" y="2300306"/>
            <a:ext cx="61809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lvl="0" indent="-442913" eaLnBrk="1" hangingPunct="1"/>
            <a:r>
              <a:rPr lang="de-DE" sz="2400" b="0" dirty="0"/>
              <a:t>Knie Dich neben die betroffene Person.</a:t>
            </a:r>
            <a:endParaRPr lang="de-DE" sz="2400" b="0" strike="sngStrike" dirty="0"/>
          </a:p>
          <a:p>
            <a:pPr marL="442913" lvl="0" indent="-442913" eaLnBrk="1" hangingPunct="1"/>
            <a:r>
              <a:rPr lang="de-DE" sz="2400" b="0" dirty="0"/>
              <a:t>	 			</a:t>
            </a:r>
            <a:endParaRPr lang="de-DE" sz="2400" dirty="0"/>
          </a:p>
          <a:p>
            <a:pPr marL="442913" lvl="0" indent="-442913" eaLnBrk="1" hangingPunct="1"/>
            <a:r>
              <a:rPr lang="de-DE" sz="2400" dirty="0"/>
              <a:t>Lege Deine Hand in die Mitte des Brustkorbes,</a:t>
            </a:r>
          </a:p>
          <a:p>
            <a:pPr marL="442913" lvl="0" indent="-442913" eaLnBrk="1" hangingPunct="1"/>
            <a:r>
              <a:rPr lang="de-DE" sz="2400" dirty="0"/>
              <a:t>zwischen die Brustwarzen</a:t>
            </a:r>
            <a:r>
              <a:rPr lang="de-DE" sz="2400" b="0" dirty="0"/>
              <a:t>.</a:t>
            </a:r>
          </a:p>
          <a:p>
            <a:pPr marL="442913" lvl="0" indent="-442913" eaLnBrk="1" hangingPunct="1"/>
            <a:r>
              <a:rPr lang="de-DE" sz="2400" b="0" dirty="0"/>
              <a:t>	</a:t>
            </a:r>
            <a:endParaRPr lang="de-DE" sz="2400" dirty="0"/>
          </a:p>
          <a:p>
            <a:pPr marL="442913" lvl="0" indent="-442913" eaLnBrk="1" hangingPunct="1"/>
            <a:r>
              <a:rPr lang="de-DE" sz="2400" b="0" dirty="0"/>
              <a:t>Lege die andere Hand mit dem Ballen darüber.</a:t>
            </a:r>
            <a:endParaRPr lang="de-DE" sz="2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0CB8379-BD5A-F4CF-9E9D-E157691162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02" y="2370639"/>
            <a:ext cx="388861" cy="36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DC7E97A-0581-6C1C-7BE9-F011DEC5B6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02" y="3249000"/>
            <a:ext cx="388861" cy="360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4A0534D-61CA-11D3-B1B4-ADB2802713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02" y="4248630"/>
            <a:ext cx="388861" cy="360000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E5FE79B9-3BDF-178E-0143-7D7DE2CCD2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1" t="13045" r="12054" b="23021"/>
          <a:stretch/>
        </p:blipFill>
        <p:spPr bwMode="auto">
          <a:xfrm>
            <a:off x="7829153" y="1562986"/>
            <a:ext cx="3760335" cy="454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789EC43-7F20-1EBD-5046-55D078E68090}"/>
              </a:ext>
            </a:extLst>
          </p:cNvPr>
          <p:cNvSpPr txBox="1"/>
          <p:nvPr/>
        </p:nvSpPr>
        <p:spPr>
          <a:xfrm>
            <a:off x="9685286" y="4988874"/>
            <a:ext cx="150974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800" i="1" dirty="0"/>
              <a:t>Bild: ERC/GRC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0A5F4E1-C080-CD6A-03F7-BD4BA2E3F9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77D41110-46E2-14A0-0E6C-EB58B7538E6A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459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DRÜCKEN</a:t>
            </a:r>
          </a:p>
        </p:txBody>
      </p:sp>
    </p:spTree>
    <p:extLst>
      <p:ext uri="{BB962C8B-B14F-4D97-AF65-F5344CB8AC3E}">
        <p14:creationId xmlns:p14="http://schemas.microsoft.com/office/powerpoint/2010/main" val="1715171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8EBFF404-C95C-0D8C-DE2E-6580243BA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8" t="14323" r="13960" b="19891"/>
          <a:stretch/>
        </p:blipFill>
        <p:spPr bwMode="auto">
          <a:xfrm>
            <a:off x="7985051" y="1653682"/>
            <a:ext cx="3509608" cy="467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4FE4DB6-8BF1-B93C-8D80-28BDFF9B6094}"/>
              </a:ext>
            </a:extLst>
          </p:cNvPr>
          <p:cNvCxnSpPr/>
          <p:nvPr/>
        </p:nvCxnSpPr>
        <p:spPr>
          <a:xfrm>
            <a:off x="838200" y="532660"/>
            <a:ext cx="1044531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A8365D74-F14E-2C80-22F3-8A90459F4D5C}"/>
              </a:ext>
            </a:extLst>
          </p:cNvPr>
          <p:cNvSpPr txBox="1"/>
          <p:nvPr/>
        </p:nvSpPr>
        <p:spPr>
          <a:xfrm>
            <a:off x="1680547" y="1940306"/>
            <a:ext cx="72971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913" lvl="0" indent="-442913" eaLnBrk="1" hangingPunct="1"/>
            <a:r>
              <a:rPr lang="de-DE" sz="2400" dirty="0"/>
              <a:t>H</a:t>
            </a:r>
            <a:r>
              <a:rPr lang="de-DE" sz="2400" b="0" dirty="0"/>
              <a:t>alte die Arme durchgestreckt</a:t>
            </a:r>
          </a:p>
          <a:p>
            <a:pPr marL="442913" lvl="0" indent="-442913" eaLnBrk="1" hangingPunct="1"/>
            <a:r>
              <a:rPr lang="de-DE" sz="2400" dirty="0"/>
              <a:t>u</a:t>
            </a:r>
            <a:r>
              <a:rPr lang="de-DE" sz="2400" b="0" dirty="0"/>
              <a:t>nd beuge Dich senkrecht über den Brustkorb. 			</a:t>
            </a:r>
          </a:p>
          <a:p>
            <a:pPr marL="442913" lvl="0" indent="-442913" eaLnBrk="1" hangingPunct="1"/>
            <a:r>
              <a:rPr lang="de-DE" sz="2400" b="0" dirty="0"/>
              <a:t>Drücke 5 bis 6 cm tief den Brustkorb </a:t>
            </a:r>
            <a:r>
              <a:rPr lang="de-DE" sz="2400" dirty="0"/>
              <a:t>ein </a:t>
            </a:r>
          </a:p>
          <a:p>
            <a:pPr marL="442913" lvl="0" indent="-442913" eaLnBrk="1" hangingPunct="1"/>
            <a:r>
              <a:rPr lang="de-DE" sz="24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mit einer Frequenz von </a:t>
            </a:r>
            <a:r>
              <a:rPr lang="de-DE" sz="24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100 bis 120 pro Minute</a:t>
            </a:r>
            <a:r>
              <a:rPr lang="de-DE" sz="24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442913" lvl="0" indent="-442913" eaLnBrk="1" hangingPunct="1"/>
            <a:r>
              <a:rPr lang="de-DE" sz="24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mit so wenig Unterbrechungen wie möglich. </a:t>
            </a:r>
          </a:p>
          <a:p>
            <a:pPr marL="442913" lvl="0" indent="-442913" eaLnBrk="1" hangingPunct="1"/>
            <a:r>
              <a:rPr lang="de-DE" sz="2400" b="0" dirty="0"/>
              <a:t>					</a:t>
            </a:r>
          </a:p>
          <a:p>
            <a:pPr marL="442913" lvl="0" indent="-442913" eaLnBrk="1" hangingPunct="1"/>
            <a:r>
              <a:rPr lang="de-DE" sz="2400" dirty="0"/>
              <a:t>Ü</a:t>
            </a:r>
            <a:r>
              <a:rPr lang="de-DE" sz="2400" b="0" dirty="0"/>
              <a:t>berprüfe regelmäßig Deine Position.   		</a:t>
            </a:r>
            <a:endParaRPr lang="de-DE" sz="2400" dirty="0"/>
          </a:p>
          <a:p>
            <a:pPr marL="442913" lvl="0" indent="-442913" eaLnBrk="1" hangingPunct="1"/>
            <a:r>
              <a:rPr lang="de-DE" sz="2400" b="0" dirty="0"/>
              <a:t>Entlaste den Brustkorb nach jedem Drücken.</a:t>
            </a:r>
          </a:p>
          <a:p>
            <a:pPr marL="442913" lvl="0" indent="-442913" eaLnBrk="1" hangingPunct="1"/>
            <a:endParaRPr lang="de-DE" sz="2400" dirty="0"/>
          </a:p>
          <a:p>
            <a:pPr marL="442913" lvl="0" indent="-442913" eaLnBrk="1" hangingPunct="1"/>
            <a:r>
              <a:rPr lang="de-DE" sz="2400" b="1" dirty="0">
                <a:solidFill>
                  <a:srgbClr val="FF0000"/>
                </a:solidFill>
                <a:latin typeface="+mn-lt"/>
              </a:rPr>
              <a:t>Durch das DRÜCKEN fließt das Blut wieder zum Gehirn.</a:t>
            </a:r>
            <a:endParaRPr lang="de-DE" sz="2400" dirty="0">
              <a:solidFill>
                <a:srgbClr val="FF0000"/>
              </a:solidFill>
            </a:endParaRPr>
          </a:p>
          <a:p>
            <a:pPr marL="442913" lvl="0" indent="-442913" eaLnBrk="1" hangingPunct="1"/>
            <a:endParaRPr lang="de-DE" sz="2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0CB8379-BD5A-F4CF-9E9D-E157691162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897" y="2036141"/>
            <a:ext cx="388861" cy="36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DC7E97A-0581-6C1C-7BE9-F011DEC5B6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006" y="3189780"/>
            <a:ext cx="388861" cy="360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4A0534D-61CA-11D3-B1B4-ADB2802713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005" y="4628874"/>
            <a:ext cx="388861" cy="360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789EC43-7F20-1EBD-5046-55D078E68090}"/>
              </a:ext>
            </a:extLst>
          </p:cNvPr>
          <p:cNvSpPr txBox="1"/>
          <p:nvPr/>
        </p:nvSpPr>
        <p:spPr>
          <a:xfrm>
            <a:off x="9685286" y="4988874"/>
            <a:ext cx="150974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800" i="1" dirty="0"/>
              <a:t>Bild: ERC/GRC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0A5F4E1-C080-CD6A-03F7-BD4BA2E3F9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6205" y="672999"/>
            <a:ext cx="1117313" cy="5400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77D41110-46E2-14A0-0E6C-EB58B7538E6A}"/>
              </a:ext>
            </a:extLst>
          </p:cNvPr>
          <p:cNvSpPr txBox="1">
            <a:spLocks/>
          </p:cNvSpPr>
          <p:nvPr/>
        </p:nvSpPr>
        <p:spPr>
          <a:xfrm>
            <a:off x="803059" y="677125"/>
            <a:ext cx="10515600" cy="4599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DRÜCKEN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04C6A9C-D0FD-D1AC-61D3-9593F238BB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97" y="5611654"/>
            <a:ext cx="361969" cy="540000"/>
          </a:xfrm>
          <a:prstGeom prst="rect">
            <a:avLst/>
          </a:prstGeom>
        </p:spPr>
      </p:pic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BE190EC9-590B-3F9E-5C0E-CE6189E65463}"/>
              </a:ext>
            </a:extLst>
          </p:cNvPr>
          <p:cNvCxnSpPr/>
          <p:nvPr/>
        </p:nvCxnSpPr>
        <p:spPr>
          <a:xfrm>
            <a:off x="9356035" y="2396141"/>
            <a:ext cx="0" cy="1831302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985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609</Words>
  <Application>Microsoft Macintosh PowerPoint</Application>
  <PresentationFormat>Breitbild</PresentationFormat>
  <Paragraphs>115</Paragraphs>
  <Slides>15</Slides>
  <Notes>5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Britta Brock</dc:creator>
  <cp:lastModifiedBy>Irene Sontheimer</cp:lastModifiedBy>
  <cp:revision>132</cp:revision>
  <dcterms:created xsi:type="dcterms:W3CDTF">2021-02-02T10:44:27Z</dcterms:created>
  <dcterms:modified xsi:type="dcterms:W3CDTF">2025-11-18T14:55:56Z</dcterms:modified>
</cp:coreProperties>
</file>