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56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846"/>
  </p:normalViewPr>
  <p:slideViewPr>
    <p:cSldViewPr snapToGrid="0">
      <p:cViewPr varScale="1">
        <p:scale>
          <a:sx n="112" d="100"/>
          <a:sy n="112" d="100"/>
        </p:scale>
        <p:origin x="57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9D4C49-5379-6118-DEE2-1E46039BF5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5D5F0BE-04D2-94F9-8E63-28ECD5F03A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91E7141-7709-5F15-ED05-4600B95E07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4FD82-8568-A64B-87A6-B44F18067071}" type="datetimeFigureOut">
              <a:rPr lang="de-DE" smtClean="0"/>
              <a:t>10.07.23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AD52FA5-0976-8DE9-8C5A-722BA38B2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6091F35-630A-E945-D031-0550E2AE2D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E14E3-6E2B-4749-BC7A-52BB9921D08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49618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10F67C-B871-97BD-9C18-9872D5892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3FA440A-4C1B-FC21-8187-C1D2F75B2B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CC2901F-07CF-816F-A959-E27A5293B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4FD82-8568-A64B-87A6-B44F18067071}" type="datetimeFigureOut">
              <a:rPr lang="de-DE" smtClean="0"/>
              <a:t>10.07.23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BFCD45E-3FA5-10B7-9C9D-0DDA871BF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2661249-B821-090F-E4EA-EAB755064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E14E3-6E2B-4749-BC7A-52BB9921D08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9456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B282ABD9-969E-EED3-2BC7-A5A33A027D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E157927-8EC6-47D2-27BC-D15077FDF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0A73E2A-8F41-C7E7-47BD-07F7C389B1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4FD82-8568-A64B-87A6-B44F18067071}" type="datetimeFigureOut">
              <a:rPr lang="de-DE" smtClean="0"/>
              <a:t>10.07.23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3C87C7C-9D59-3E56-AB95-2A88ADFF2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AC1C904-C4A8-EAD3-3B7B-3CF555878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E14E3-6E2B-4749-BC7A-52BB9921D08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39893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D2C70B-CE52-28E4-5C04-608635E00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4221518-7234-06BB-038C-C676504920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41944A7-0419-F07E-D6B7-0392F6D092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4FD82-8568-A64B-87A6-B44F18067071}" type="datetimeFigureOut">
              <a:rPr lang="de-DE" smtClean="0"/>
              <a:t>10.07.23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CCA4686-7686-BFA9-0F81-45D78DEFB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59E148C-D798-E5E0-E2F3-BCF295854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E14E3-6E2B-4749-BC7A-52BB9921D08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55913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E9C8BB-AB96-5B4B-C1E5-9E4BDBF36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E7AB028-D851-3AE5-6B27-471195B529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0F4CA52-BF9D-170F-36E1-F457D63378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4FD82-8568-A64B-87A6-B44F18067071}" type="datetimeFigureOut">
              <a:rPr lang="de-DE" smtClean="0"/>
              <a:t>10.07.23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AD60F7B-2D54-88C7-D46C-F049E4CE4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C24468E-F0A8-E187-9901-B8F039974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E14E3-6E2B-4749-BC7A-52BB9921D08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43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1B8562-7A14-BE4A-DDAD-07CFFC243F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E41BE95-950A-91BC-10C8-B9D22AF12B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F1FC4CF-D72C-1723-9983-445EA13973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45DA5C7-E316-0ED9-F6A7-86ECE1321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4FD82-8568-A64B-87A6-B44F18067071}" type="datetimeFigureOut">
              <a:rPr lang="de-DE" smtClean="0"/>
              <a:t>10.07.23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C672B1C-150F-AD6E-320E-9DE453797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4F33A76-8D94-B7A7-D266-B98A00505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E14E3-6E2B-4749-BC7A-52BB9921D08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5292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1EBC5D-DA8D-83E9-A849-C89BAFBBE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BAA3A2C-27A5-1FE1-9AAC-8E65F97F9C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A054BAA-48A2-E370-B8CC-C8003CAF0B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368B7CE-6A5E-5120-A038-B75899CFB0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289687E-44A3-D10C-9988-7BF771EA7F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546A68F-CA33-9581-EDFB-5E3709B205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4FD82-8568-A64B-87A6-B44F18067071}" type="datetimeFigureOut">
              <a:rPr lang="de-DE" smtClean="0"/>
              <a:t>10.07.23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E8F97B09-4D82-3C21-4B8F-4C22C164C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8AE99FBC-3405-79E0-FEF1-575D7E457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E14E3-6E2B-4749-BC7A-52BB9921D08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2007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590CCA-E00E-F7B4-D813-7A8351C29B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1C74347-5954-343E-3DB3-D858077733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4FD82-8568-A64B-87A6-B44F18067071}" type="datetimeFigureOut">
              <a:rPr lang="de-DE" smtClean="0"/>
              <a:t>10.07.23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35E01DB-53D1-4519-073F-F269A6167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36FBD52-004F-4BE3-1987-E31670CEE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E14E3-6E2B-4749-BC7A-52BB9921D08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8036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7DD392A9-FAD7-FF14-501D-183E78406B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4FD82-8568-A64B-87A6-B44F18067071}" type="datetimeFigureOut">
              <a:rPr lang="de-DE" smtClean="0"/>
              <a:t>10.07.23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44C5C49-9544-5898-B3ED-0DAED5971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E5D1C75-F6F1-52BA-41B6-D7DAFA799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E14E3-6E2B-4749-BC7A-52BB9921D08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7665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9B7E35-C75D-17DC-D72A-099A11EA8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6346AAD-4AD9-9B3A-8E6E-AA2A501807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CEC9BF5-EC52-9F58-809B-D572C5E1FA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0BC9549-F58A-AC87-463D-56691D975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4FD82-8568-A64B-87A6-B44F18067071}" type="datetimeFigureOut">
              <a:rPr lang="de-DE" smtClean="0"/>
              <a:t>10.07.23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8246CCB-FF7F-4F97-95B9-B08F6BE25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7EC9D33-E9B6-3E4D-25AB-5B6449DE3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E14E3-6E2B-4749-BC7A-52BB9921D08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2287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7D1E87-A3AF-8D9B-BD3D-8B557AFBC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5E4979A9-0862-38EA-8BC5-FD80F83589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FE6A05C-343F-3A0C-953D-0566D013F8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79CDE1A-8D8C-62A1-BACE-3D90724E6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4FD82-8568-A64B-87A6-B44F18067071}" type="datetimeFigureOut">
              <a:rPr lang="de-DE" smtClean="0"/>
              <a:t>10.07.23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FD84C6A-88DB-A322-1015-30E00BBD0E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EA0A7FD-7F0A-F293-641D-DAA8E809F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E14E3-6E2B-4749-BC7A-52BB9921D08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6405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AD935EEA-88E5-6FA6-1D20-C08D39C94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8456814-FCCB-F373-979F-6D85D3523D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2D55216-7AAF-AE6B-6598-0AB7AB5929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A4FD82-8568-A64B-87A6-B44F18067071}" type="datetimeFigureOut">
              <a:rPr lang="de-DE" smtClean="0"/>
              <a:t>10.07.23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37ECFFA-C9D5-E2AC-BC6A-3BDAFD37C6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26A8E41-C6DD-5863-1B01-9B56745EAD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7E14E3-6E2B-4749-BC7A-52BB9921D08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5364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4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6224904A-4CC4-1F82-26D4-8BE526EE4830}"/>
              </a:ext>
            </a:extLst>
          </p:cNvPr>
          <p:cNvSpPr txBox="1"/>
          <p:nvPr/>
        </p:nvSpPr>
        <p:spPr>
          <a:xfrm>
            <a:off x="733714" y="609488"/>
            <a:ext cx="683494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Bewusstsein vorhanden – ansprechbar </a:t>
            </a:r>
            <a:endParaRPr lang="de-DE" sz="3200" dirty="0">
              <a:solidFill>
                <a:srgbClr val="00B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DE" sz="2800" dirty="0">
              <a:solidFill>
                <a:srgbClr val="00B050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E0718039-EBCA-8D3C-BCDB-4F941C71892D}"/>
              </a:ext>
            </a:extLst>
          </p:cNvPr>
          <p:cNvSpPr txBox="1"/>
          <p:nvPr/>
        </p:nvSpPr>
        <p:spPr>
          <a:xfrm>
            <a:off x="978144" y="3513450"/>
            <a:ext cx="4668266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Lebensrettende Sofortmaßnahmen</a:t>
            </a:r>
          </a:p>
          <a:p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	</a:t>
            </a:r>
            <a:r>
              <a:rPr lang="de-DE" sz="20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Blutstillung</a:t>
            </a:r>
            <a: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Schockbekämpfung</a:t>
            </a:r>
          </a:p>
          <a:p>
            <a:endParaRPr lang="de-DE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044827C6-2CA2-B630-A4FA-B79D3BB7DF0B}"/>
              </a:ext>
            </a:extLst>
          </p:cNvPr>
          <p:cNvSpPr txBox="1"/>
          <p:nvPr/>
        </p:nvSpPr>
        <p:spPr>
          <a:xfrm>
            <a:off x="978144" y="4644340"/>
            <a:ext cx="5919826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weitere situationsgerechte Maßnahmen, z.B.</a:t>
            </a:r>
          </a:p>
          <a:p>
            <a: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de-DE" sz="20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Wunden versorgen</a:t>
            </a:r>
          </a:p>
          <a:p>
            <a: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richtig lagern, Wärmeerhaltung</a:t>
            </a:r>
          </a:p>
          <a:p>
            <a: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psychologisch betreuen</a:t>
            </a:r>
          </a:p>
          <a:p>
            <a: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vor Schaulustigen abschirmen</a:t>
            </a:r>
          </a:p>
        </p:txBody>
      </p:sp>
      <p:pic>
        <p:nvPicPr>
          <p:cNvPr id="11" name="Grafik 10" descr="Ein Bild, das Kleidung, Person, Schuhwerk, Gelände enthält.&#10;&#10;Automatisch generierte Beschreibung">
            <a:extLst>
              <a:ext uri="{FF2B5EF4-FFF2-40B4-BE49-F238E27FC236}">
                <a16:creationId xmlns:a16="http://schemas.microsoft.com/office/drawing/2014/main" id="{1FE5998C-3C9F-0FE8-7467-807231451B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0813" y="3223527"/>
            <a:ext cx="2581612" cy="1385800"/>
          </a:xfrm>
          <a:prstGeom prst="rect">
            <a:avLst/>
          </a:prstGeom>
        </p:spPr>
      </p:pic>
      <p:pic>
        <p:nvPicPr>
          <p:cNvPr id="13" name="Grafik 12" descr="Ein Bild, das Kleidung, Person, Ellenbogen, Junge enthält.&#10;&#10;Automatisch generierte Beschreibung">
            <a:extLst>
              <a:ext uri="{FF2B5EF4-FFF2-40B4-BE49-F238E27FC236}">
                <a16:creationId xmlns:a16="http://schemas.microsoft.com/office/drawing/2014/main" id="{1E58EDF9-38D2-E9CD-8E3E-D382F606EC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0813" y="1231392"/>
            <a:ext cx="2581612" cy="1710182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861683FC-ABF1-966C-494F-ACC097601F4A}"/>
              </a:ext>
            </a:extLst>
          </p:cNvPr>
          <p:cNvSpPr txBox="1"/>
          <p:nvPr/>
        </p:nvSpPr>
        <p:spPr>
          <a:xfrm>
            <a:off x="978144" y="1428452"/>
            <a:ext cx="5897064" cy="20005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Kontakt aufnehmen</a:t>
            </a:r>
          </a:p>
          <a:p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Seitlich hinknien, Blickkontakt aufnehmen</a:t>
            </a:r>
          </a:p>
          <a:p>
            <a: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Vertrauen schaffen: vorstellen, ich helfe Ihnen</a:t>
            </a:r>
          </a:p>
          <a:p>
            <a: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Gut zuhören, ernst nehmen</a:t>
            </a:r>
          </a:p>
          <a:p>
            <a: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Ruhig und langsam sprechen</a:t>
            </a:r>
          </a:p>
          <a:p>
            <a:endParaRPr lang="de-DE" sz="2000" b="1" dirty="0"/>
          </a:p>
        </p:txBody>
      </p:sp>
      <p:pic>
        <p:nvPicPr>
          <p:cNvPr id="4" name="Grafik 3" descr="Ein Bild, das Symbol, Logo, Clipart, Grafiken enthält.&#10;&#10;Automatisch generierte Beschreibung">
            <a:extLst>
              <a:ext uri="{FF2B5EF4-FFF2-40B4-BE49-F238E27FC236}">
                <a16:creationId xmlns:a16="http://schemas.microsoft.com/office/drawing/2014/main" id="{062FE3A4-99B1-FD48-A4C5-5D5752BAC7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2711" y="3528437"/>
            <a:ext cx="850900" cy="800100"/>
          </a:xfrm>
          <a:prstGeom prst="rect">
            <a:avLst/>
          </a:prstGeom>
        </p:spPr>
      </p:pic>
      <p:pic>
        <p:nvPicPr>
          <p:cNvPr id="5" name="Grafik 4" descr="Ein Bild, das Entwurf, Zeichnung, Kinderkunst, Darstellung enthält.&#10;&#10;Automatisch generierte Beschreibung">
            <a:extLst>
              <a:ext uri="{FF2B5EF4-FFF2-40B4-BE49-F238E27FC236}">
                <a16:creationId xmlns:a16="http://schemas.microsoft.com/office/drawing/2014/main" id="{9DE95E32-27AE-86ED-2598-561CAD5A11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08272" y="5095678"/>
            <a:ext cx="1368877" cy="1377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6218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9A6C14CE-1D0A-7946-9FF6-409FA459B9DC}"/>
              </a:ext>
            </a:extLst>
          </p:cNvPr>
          <p:cNvSpPr txBox="1"/>
          <p:nvPr/>
        </p:nvSpPr>
        <p:spPr>
          <a:xfrm>
            <a:off x="2033257" y="6013877"/>
            <a:ext cx="84936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solidFill>
                  <a:srgbClr val="FF0000"/>
                </a:solidFill>
              </a:rPr>
              <a:t>Lebensgefahr durch großen Blutverlust → Volumenmangelschock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2690B9A-892B-A781-5391-F537BBC74C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995"/>
          <a:stretch/>
        </p:blipFill>
        <p:spPr>
          <a:xfrm>
            <a:off x="1665071" y="321796"/>
            <a:ext cx="8861858" cy="5692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2409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6FF157DB-483A-0694-4951-CB84D8CF37D3}"/>
              </a:ext>
            </a:extLst>
          </p:cNvPr>
          <p:cNvSpPr txBox="1"/>
          <p:nvPr/>
        </p:nvSpPr>
        <p:spPr>
          <a:xfrm>
            <a:off x="4869180" y="560070"/>
            <a:ext cx="25805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b="1" dirty="0"/>
              <a:t>Druckverband</a:t>
            </a:r>
          </a:p>
        </p:txBody>
      </p:sp>
      <p:pic>
        <p:nvPicPr>
          <p:cNvPr id="4" name="Grafik 3" descr="Ein Bild, das Diagramm, Screenshot, Cartoon, Darstellung enthält.&#10;&#10;Automatisch generierte Beschreibung">
            <a:extLst>
              <a:ext uri="{FF2B5EF4-FFF2-40B4-BE49-F238E27FC236}">
                <a16:creationId xmlns:a16="http://schemas.microsoft.com/office/drawing/2014/main" id="{1985BE55-0515-D999-0CD8-FE5DA7134B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2608" y="1674421"/>
            <a:ext cx="5069040" cy="3978234"/>
          </a:xfrm>
          <a:prstGeom prst="rect">
            <a:avLst/>
          </a:prstGeom>
        </p:spPr>
      </p:pic>
      <p:pic>
        <p:nvPicPr>
          <p:cNvPr id="6" name="Grafik 5" descr="Ein Bild, das Entwurf, Zeichnung, Darstellung, Cartoon enthält.&#10;&#10;Automatisch generierte Beschreibung">
            <a:extLst>
              <a:ext uri="{FF2B5EF4-FFF2-40B4-BE49-F238E27FC236}">
                <a16:creationId xmlns:a16="http://schemas.microsoft.com/office/drawing/2014/main" id="{1BB6BEFC-B276-88D4-8A2D-5328C5E68C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2125" y="2247900"/>
            <a:ext cx="3690938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4144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3D82AFE9-7B48-6C24-8698-3B66469EF5FA}"/>
              </a:ext>
            </a:extLst>
          </p:cNvPr>
          <p:cNvSpPr txBox="1"/>
          <p:nvPr/>
        </p:nvSpPr>
        <p:spPr>
          <a:xfrm>
            <a:off x="5284303" y="605642"/>
            <a:ext cx="16233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/>
              <a:t>Verbände</a:t>
            </a:r>
          </a:p>
        </p:txBody>
      </p:sp>
      <p:pic>
        <p:nvPicPr>
          <p:cNvPr id="6" name="Grafik 5" descr="Ein Bild, das Text, Kinderkunst, Zeichnung, Darstellung enthält.&#10;&#10;Automatisch generierte Beschreibung">
            <a:extLst>
              <a:ext uri="{FF2B5EF4-FFF2-40B4-BE49-F238E27FC236}">
                <a16:creationId xmlns:a16="http://schemas.microsoft.com/office/drawing/2014/main" id="{63D78269-8512-52AA-D8CF-8152BD05DE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602" y="1639111"/>
            <a:ext cx="2612283" cy="2873512"/>
          </a:xfrm>
          <a:prstGeom prst="rect">
            <a:avLst/>
          </a:prstGeom>
        </p:spPr>
      </p:pic>
      <p:pic>
        <p:nvPicPr>
          <p:cNvPr id="10" name="Grafik 9" descr="Ein Bild, das Entwurf, Zeichnung, Kinderkunst, Lineart enthält.&#10;&#10;Automatisch generierte Beschreibung">
            <a:extLst>
              <a:ext uri="{FF2B5EF4-FFF2-40B4-BE49-F238E27FC236}">
                <a16:creationId xmlns:a16="http://schemas.microsoft.com/office/drawing/2014/main" id="{82E58FAA-5D5B-B3E4-A9A6-BCF7DAD5ED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027" y="1639111"/>
            <a:ext cx="3009900" cy="1892300"/>
          </a:xfrm>
          <a:prstGeom prst="rect">
            <a:avLst/>
          </a:prstGeom>
        </p:spPr>
      </p:pic>
      <p:pic>
        <p:nvPicPr>
          <p:cNvPr id="12" name="Grafik 11" descr="Ein Bild, das Entwurf, Zeichnung, Origami enthält.&#10;&#10;Automatisch generierte Beschreibung">
            <a:extLst>
              <a:ext uri="{FF2B5EF4-FFF2-40B4-BE49-F238E27FC236}">
                <a16:creationId xmlns:a16="http://schemas.microsoft.com/office/drawing/2014/main" id="{E4C9FDFF-3398-8A81-380D-1BC64E607D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8027" y="3402057"/>
            <a:ext cx="3009900" cy="3060700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D9E16D5B-5B0D-3D80-9268-A163BE10BF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04887" y="1639111"/>
            <a:ext cx="4363374" cy="4823646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5D43D070-F031-18DE-E949-C5CAC0E96D2B}"/>
              </a:ext>
            </a:extLst>
          </p:cNvPr>
          <p:cNvSpPr txBox="1"/>
          <p:nvPr/>
        </p:nvSpPr>
        <p:spPr>
          <a:xfrm>
            <a:off x="612602" y="1067582"/>
            <a:ext cx="27603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mit </a:t>
            </a:r>
            <a:r>
              <a:rPr lang="de-DE" sz="2000" dirty="0"/>
              <a:t>Wundschnellverband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BF669AE0-A4E9-761A-2691-EB2E8C6CA0B8}"/>
              </a:ext>
            </a:extLst>
          </p:cNvPr>
          <p:cNvSpPr txBox="1"/>
          <p:nvPr/>
        </p:nvSpPr>
        <p:spPr>
          <a:xfrm>
            <a:off x="3704887" y="1067582"/>
            <a:ext cx="78208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dirty="0"/>
              <a:t>mit </a:t>
            </a:r>
            <a:r>
              <a:rPr lang="de-DE" sz="2000" dirty="0" err="1"/>
              <a:t>Wundkompressen&amp;Fixierbinde</a:t>
            </a:r>
            <a:r>
              <a:rPr lang="de-DE" sz="2000" dirty="0"/>
              <a:t>, Verbandspäckchen und Dreieckstuch </a:t>
            </a:r>
          </a:p>
        </p:txBody>
      </p:sp>
    </p:spTree>
    <p:extLst>
      <p:ext uri="{BB962C8B-B14F-4D97-AF65-F5344CB8AC3E}">
        <p14:creationId xmlns:p14="http://schemas.microsoft.com/office/powerpoint/2010/main" val="270844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7AD25D25-5398-C148-3628-8055ACFBE6EA}"/>
              </a:ext>
            </a:extLst>
          </p:cNvPr>
          <p:cNvSpPr txBox="1"/>
          <p:nvPr/>
        </p:nvSpPr>
        <p:spPr>
          <a:xfrm>
            <a:off x="4769258" y="162330"/>
            <a:ext cx="26534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b="1" dirty="0"/>
              <a:t>Amputationen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BCE2CDA9-7983-945C-4A69-E1A2FB9E17AB}"/>
              </a:ext>
            </a:extLst>
          </p:cNvPr>
          <p:cNvSpPr txBox="1"/>
          <p:nvPr/>
        </p:nvSpPr>
        <p:spPr>
          <a:xfrm>
            <a:off x="1399245" y="1817309"/>
            <a:ext cx="29425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/>
              <a:t>Verletzter mit Stumpf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191EB8AC-F38F-9D97-36C2-A3F3F15E87C8}"/>
              </a:ext>
            </a:extLst>
          </p:cNvPr>
          <p:cNvSpPr txBox="1"/>
          <p:nvPr/>
        </p:nvSpPr>
        <p:spPr>
          <a:xfrm>
            <a:off x="8712614" y="1826406"/>
            <a:ext cx="13120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 err="1"/>
              <a:t>Amputat</a:t>
            </a:r>
            <a:endParaRPr lang="de-DE" sz="2400" b="1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73ED2D02-84A5-AB3A-733F-50F49E2A4D44}"/>
              </a:ext>
            </a:extLst>
          </p:cNvPr>
          <p:cNvSpPr txBox="1"/>
          <p:nvPr/>
        </p:nvSpPr>
        <p:spPr>
          <a:xfrm>
            <a:off x="4809505" y="713225"/>
            <a:ext cx="26280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zwei „</a:t>
            </a:r>
            <a:r>
              <a:rPr lang="de-DE" dirty="0" err="1"/>
              <a:t>Aufgaben“bereiche</a:t>
            </a:r>
            <a:r>
              <a:rPr lang="de-DE" dirty="0"/>
              <a:t>:</a:t>
            </a:r>
          </a:p>
        </p:txBody>
      </p:sp>
      <p:pic>
        <p:nvPicPr>
          <p:cNvPr id="7" name="Grafik 6" descr="Ein Bild, das Diagramm, Text, Clipart enthält.&#10;&#10;Automatisch generierte Beschreibung">
            <a:extLst>
              <a:ext uri="{FF2B5EF4-FFF2-40B4-BE49-F238E27FC236}">
                <a16:creationId xmlns:a16="http://schemas.microsoft.com/office/drawing/2014/main" id="{D6F128CD-0CC8-1A20-7600-5004415E35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5442" y="2278974"/>
            <a:ext cx="2724913" cy="3173317"/>
          </a:xfrm>
          <a:prstGeom prst="rect">
            <a:avLst/>
          </a:prstGeom>
        </p:spPr>
      </p:pic>
      <p:pic>
        <p:nvPicPr>
          <p:cNvPr id="9" name="Grafik 8" descr="Ein Bild, das Zubehör, Bandage, Person enthält.&#10;&#10;Automatisch generierte Beschreibung">
            <a:extLst>
              <a:ext uri="{FF2B5EF4-FFF2-40B4-BE49-F238E27FC236}">
                <a16:creationId xmlns:a16="http://schemas.microsoft.com/office/drawing/2014/main" id="{15019129-91CD-342A-7A96-592D645B75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392" y="4161427"/>
            <a:ext cx="1656550" cy="929625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502F796A-2B25-90F8-210C-A7E32025DD1E}"/>
              </a:ext>
            </a:extLst>
          </p:cNvPr>
          <p:cNvSpPr txBox="1"/>
          <p:nvPr/>
        </p:nvSpPr>
        <p:spPr>
          <a:xfrm>
            <a:off x="3824193" y="2720704"/>
            <a:ext cx="14239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u="sng" dirty="0"/>
              <a:t>stark blutend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99491655-A0AB-C22A-D03D-78696F26DDC9}"/>
              </a:ext>
            </a:extLst>
          </p:cNvPr>
          <p:cNvSpPr txBox="1"/>
          <p:nvPr/>
        </p:nvSpPr>
        <p:spPr>
          <a:xfrm>
            <a:off x="732392" y="2747558"/>
            <a:ext cx="1973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u="sng" dirty="0"/>
              <a:t>nicht stark blutend</a:t>
            </a:r>
          </a:p>
        </p:txBody>
      </p:sp>
      <p:cxnSp>
        <p:nvCxnSpPr>
          <p:cNvPr id="13" name="Gerade Verbindung mit Pfeil 12">
            <a:extLst>
              <a:ext uri="{FF2B5EF4-FFF2-40B4-BE49-F238E27FC236}">
                <a16:creationId xmlns:a16="http://schemas.microsoft.com/office/drawing/2014/main" id="{526B7EE5-68AD-F703-54B2-5C591BAA2BB5}"/>
              </a:ext>
            </a:extLst>
          </p:cNvPr>
          <p:cNvCxnSpPr>
            <a:cxnSpLocks/>
          </p:cNvCxnSpPr>
          <p:nvPr/>
        </p:nvCxnSpPr>
        <p:spPr>
          <a:xfrm>
            <a:off x="6444095" y="1115789"/>
            <a:ext cx="2771157" cy="67738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Gerade Verbindung mit Pfeil 14">
            <a:extLst>
              <a:ext uri="{FF2B5EF4-FFF2-40B4-BE49-F238E27FC236}">
                <a16:creationId xmlns:a16="http://schemas.microsoft.com/office/drawing/2014/main" id="{574531B4-B787-76A6-9935-DF4CEAB3FDFD}"/>
              </a:ext>
            </a:extLst>
          </p:cNvPr>
          <p:cNvCxnSpPr>
            <a:cxnSpLocks/>
          </p:cNvCxnSpPr>
          <p:nvPr/>
        </p:nvCxnSpPr>
        <p:spPr>
          <a:xfrm flipH="1">
            <a:off x="2836274" y="1115789"/>
            <a:ext cx="2501574" cy="67738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9" name="Textfeld 18">
            <a:extLst>
              <a:ext uri="{FF2B5EF4-FFF2-40B4-BE49-F238E27FC236}">
                <a16:creationId xmlns:a16="http://schemas.microsoft.com/office/drawing/2014/main" id="{1EB4F78D-2518-8AAB-1B59-29D106BF797D}"/>
              </a:ext>
            </a:extLst>
          </p:cNvPr>
          <p:cNvSpPr txBox="1"/>
          <p:nvPr/>
        </p:nvSpPr>
        <p:spPr>
          <a:xfrm>
            <a:off x="732392" y="3515096"/>
            <a:ext cx="19396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keimfrei abdecken</a:t>
            </a:r>
          </a:p>
          <a:p>
            <a:pPr algn="ctr"/>
            <a:r>
              <a:rPr lang="de-DE" b="1" dirty="0"/>
              <a:t>verbinden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5ECE21F2-EFFA-5CFF-7561-5D201276E2A3}"/>
              </a:ext>
            </a:extLst>
          </p:cNvPr>
          <p:cNvSpPr txBox="1"/>
          <p:nvPr/>
        </p:nvSpPr>
        <p:spPr>
          <a:xfrm>
            <a:off x="3783701" y="3509757"/>
            <a:ext cx="15306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Druckverband</a:t>
            </a:r>
          </a:p>
        </p:txBody>
      </p:sp>
      <p:pic>
        <p:nvPicPr>
          <p:cNvPr id="24" name="Grafik 23" descr="Ein Bild, das Symbol, Logo, Clipart, Grafiken enthält.&#10;&#10;Automatisch generierte Beschreibung">
            <a:extLst>
              <a:ext uri="{FF2B5EF4-FFF2-40B4-BE49-F238E27FC236}">
                <a16:creationId xmlns:a16="http://schemas.microsoft.com/office/drawing/2014/main" id="{302668E8-436C-3590-F0E3-A1DD328EEA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8393" y="3475009"/>
            <a:ext cx="850900" cy="800100"/>
          </a:xfrm>
          <a:prstGeom prst="rect">
            <a:avLst/>
          </a:prstGeom>
        </p:spPr>
      </p:pic>
      <p:cxnSp>
        <p:nvCxnSpPr>
          <p:cNvPr id="26" name="Gerade Verbindung mit Pfeil 25">
            <a:extLst>
              <a:ext uri="{FF2B5EF4-FFF2-40B4-BE49-F238E27FC236}">
                <a16:creationId xmlns:a16="http://schemas.microsoft.com/office/drawing/2014/main" id="{CBFF0219-F093-BDC1-ECFF-44B9FEB520BF}"/>
              </a:ext>
            </a:extLst>
          </p:cNvPr>
          <p:cNvCxnSpPr>
            <a:cxnSpLocks/>
          </p:cNvCxnSpPr>
          <p:nvPr/>
        </p:nvCxnSpPr>
        <p:spPr>
          <a:xfrm>
            <a:off x="3277590" y="2303109"/>
            <a:ext cx="902524" cy="41759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Gerade Verbindung mit Pfeil 28">
            <a:extLst>
              <a:ext uri="{FF2B5EF4-FFF2-40B4-BE49-F238E27FC236}">
                <a16:creationId xmlns:a16="http://schemas.microsoft.com/office/drawing/2014/main" id="{1A3644EB-67C8-0BB0-53F3-7F59A9021B97}"/>
              </a:ext>
            </a:extLst>
          </p:cNvPr>
          <p:cNvCxnSpPr>
            <a:cxnSpLocks/>
          </p:cNvCxnSpPr>
          <p:nvPr/>
        </p:nvCxnSpPr>
        <p:spPr>
          <a:xfrm flipH="1">
            <a:off x="1560667" y="2303109"/>
            <a:ext cx="828275" cy="41759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1" name="Textfeld 30">
            <a:extLst>
              <a:ext uri="{FF2B5EF4-FFF2-40B4-BE49-F238E27FC236}">
                <a16:creationId xmlns:a16="http://schemas.microsoft.com/office/drawing/2014/main" id="{ED5FD3E7-0BE5-82AD-2C41-5C941BB6C346}"/>
              </a:ext>
            </a:extLst>
          </p:cNvPr>
          <p:cNvSpPr txBox="1"/>
          <p:nvPr/>
        </p:nvSpPr>
        <p:spPr>
          <a:xfrm>
            <a:off x="3891743" y="3975644"/>
            <a:ext cx="12888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Körperteil</a:t>
            </a:r>
          </a:p>
          <a:p>
            <a:r>
              <a:rPr lang="de-DE" dirty="0"/>
              <a:t>hoch lagern</a:t>
            </a:r>
          </a:p>
        </p:txBody>
      </p:sp>
      <p:pic>
        <p:nvPicPr>
          <p:cNvPr id="34" name="Grafik 33" descr="Ein Bild, das rot, Herz, orange enthält.&#10;&#10;Automatisch generierte Beschreibung">
            <a:extLst>
              <a:ext uri="{FF2B5EF4-FFF2-40B4-BE49-F238E27FC236}">
                <a16:creationId xmlns:a16="http://schemas.microsoft.com/office/drawing/2014/main" id="{17113B04-F75B-B2CB-EB8C-D5746F8358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7555" y="4802589"/>
            <a:ext cx="334456" cy="646332"/>
          </a:xfrm>
          <a:prstGeom prst="rect">
            <a:avLst/>
          </a:prstGeom>
        </p:spPr>
      </p:pic>
      <p:sp>
        <p:nvSpPr>
          <p:cNvPr id="35" name="Textfeld 34">
            <a:extLst>
              <a:ext uri="{FF2B5EF4-FFF2-40B4-BE49-F238E27FC236}">
                <a16:creationId xmlns:a16="http://schemas.microsoft.com/office/drawing/2014/main" id="{46AAF975-E1EB-6E3A-A5F2-25D81C1DEA03}"/>
              </a:ext>
            </a:extLst>
          </p:cNvPr>
          <p:cNvSpPr txBox="1"/>
          <p:nvPr/>
        </p:nvSpPr>
        <p:spPr>
          <a:xfrm>
            <a:off x="3910830" y="4733574"/>
            <a:ext cx="14329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>
                <a:solidFill>
                  <a:srgbClr val="FF0000"/>
                </a:solidFill>
              </a:rPr>
              <a:t>Eröhte</a:t>
            </a:r>
            <a:endParaRPr lang="de-DE" dirty="0">
              <a:solidFill>
                <a:srgbClr val="FF0000"/>
              </a:solidFill>
            </a:endParaRPr>
          </a:p>
          <a:p>
            <a:r>
              <a:rPr lang="de-DE" dirty="0">
                <a:solidFill>
                  <a:srgbClr val="FF0000"/>
                </a:solidFill>
              </a:rPr>
              <a:t>Schockgefahr</a:t>
            </a: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0148AD08-600E-D309-AF68-D5DDFF6368CE}"/>
              </a:ext>
            </a:extLst>
          </p:cNvPr>
          <p:cNvSpPr txBox="1"/>
          <p:nvPr/>
        </p:nvSpPr>
        <p:spPr>
          <a:xfrm>
            <a:off x="3891743" y="5335795"/>
            <a:ext cx="14040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Schocklage:</a:t>
            </a:r>
          </a:p>
          <a:p>
            <a:r>
              <a:rPr lang="de-DE" dirty="0"/>
              <a:t>Beine erhöht</a:t>
            </a: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1DEC79BC-278D-8965-331E-574A3BBAFCB0}"/>
              </a:ext>
            </a:extLst>
          </p:cNvPr>
          <p:cNvSpPr txBox="1"/>
          <p:nvPr/>
        </p:nvSpPr>
        <p:spPr>
          <a:xfrm>
            <a:off x="7220905" y="5563008"/>
            <a:ext cx="49539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Speziell Zähne:</a:t>
            </a:r>
          </a:p>
          <a:p>
            <a:r>
              <a:rPr lang="de-DE" dirty="0"/>
              <a:t>in Becher mit H-Milch oder steriler Kochsalzlösung </a:t>
            </a:r>
          </a:p>
          <a:p>
            <a:r>
              <a:rPr lang="de-DE" dirty="0"/>
              <a:t>Zahnrettungsboxen</a:t>
            </a:r>
          </a:p>
        </p:txBody>
      </p:sp>
      <p:pic>
        <p:nvPicPr>
          <p:cNvPr id="45" name="Grafik 44" descr="Ein Bild, das Entwurf, Zeichnung, Kinderkunst, Darstellung enthält.&#10;&#10;Automatisch generierte Beschreibung">
            <a:extLst>
              <a:ext uri="{FF2B5EF4-FFF2-40B4-BE49-F238E27FC236}">
                <a16:creationId xmlns:a16="http://schemas.microsoft.com/office/drawing/2014/main" id="{DA271EC7-6B24-875A-EBD7-5CFD8A277F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82489" y="4968023"/>
            <a:ext cx="1050259" cy="1056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850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0" grpId="0"/>
      <p:bldP spid="11" grpId="0"/>
      <p:bldP spid="19" grpId="0"/>
      <p:bldP spid="20" grpId="0"/>
      <p:bldP spid="31" grpId="0"/>
      <p:bldP spid="35" grpId="0"/>
      <p:bldP spid="36" grpId="0"/>
      <p:bldP spid="4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Text, Screenshot, Schrift, gelb enthält.&#10;&#10;Automatisch generierte Beschreibung">
            <a:extLst>
              <a:ext uri="{FF2B5EF4-FFF2-40B4-BE49-F238E27FC236}">
                <a16:creationId xmlns:a16="http://schemas.microsoft.com/office/drawing/2014/main" id="{8D8F505B-7C69-4E77-2014-2FC675E11A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2710" y="308758"/>
            <a:ext cx="8324757" cy="4144933"/>
          </a:xfrm>
          <a:prstGeom prst="rect">
            <a:avLst/>
          </a:prstGeom>
        </p:spPr>
      </p:pic>
      <p:pic>
        <p:nvPicPr>
          <p:cNvPr id="6" name="Grafik 5" descr="Ein Bild, das Buch, Text, Papier, Entwurf enthält.&#10;&#10;Automatisch generierte Beschreibung">
            <a:extLst>
              <a:ext uri="{FF2B5EF4-FFF2-40B4-BE49-F238E27FC236}">
                <a16:creationId xmlns:a16="http://schemas.microsoft.com/office/drawing/2014/main" id="{557740EB-4DEB-7482-F333-15E14E83A0D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38000"/>
                    </a14:imgEffect>
                  </a14:imgLayer>
                </a14:imgProps>
              </a:ext>
            </a:extLst>
          </a:blip>
          <a:srcRect l="17148" t="6923" r="20906" b="13924"/>
          <a:stretch/>
        </p:blipFill>
        <p:spPr>
          <a:xfrm rot="5400000">
            <a:off x="4922567" y="4692200"/>
            <a:ext cx="1425041" cy="1365664"/>
          </a:xfrm>
          <a:prstGeom prst="rect">
            <a:avLst/>
          </a:prstGeom>
        </p:spPr>
      </p:pic>
      <p:pic>
        <p:nvPicPr>
          <p:cNvPr id="8" name="Grafik 7" descr="Ein Bild, das Person, Zubehör, Kleidung, Menschen enthält.&#10;&#10;Automatisch generierte Beschreibung">
            <a:extLst>
              <a:ext uri="{FF2B5EF4-FFF2-40B4-BE49-F238E27FC236}">
                <a16:creationId xmlns:a16="http://schemas.microsoft.com/office/drawing/2014/main" id="{36F14B52-889C-992B-0ED7-5144E13CD6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51370" y="4718262"/>
            <a:ext cx="2053936" cy="1369291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AD5AA63F-1953-8891-7591-B7E31EAF66E3}"/>
              </a:ext>
            </a:extLst>
          </p:cNvPr>
          <p:cNvSpPr txBox="1"/>
          <p:nvPr/>
        </p:nvSpPr>
        <p:spPr>
          <a:xfrm>
            <a:off x="1551518" y="5218240"/>
            <a:ext cx="29672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Fremdkörper „mit verbinden“</a:t>
            </a:r>
          </a:p>
        </p:txBody>
      </p:sp>
    </p:spTree>
    <p:extLst>
      <p:ext uri="{BB962C8B-B14F-4D97-AF65-F5344CB8AC3E}">
        <p14:creationId xmlns:p14="http://schemas.microsoft.com/office/powerpoint/2010/main" val="2250259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DE78E8A4-D20D-985E-F1CF-2EEE18462BAD}"/>
              </a:ext>
            </a:extLst>
          </p:cNvPr>
          <p:cNvSpPr txBox="1"/>
          <p:nvPr/>
        </p:nvSpPr>
        <p:spPr>
          <a:xfrm>
            <a:off x="1211283" y="700644"/>
            <a:ext cx="26284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600" b="1" dirty="0"/>
              <a:t>Nasenbluten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79E3DBB4-EE7B-B983-723B-75C2C603CD77}"/>
              </a:ext>
            </a:extLst>
          </p:cNvPr>
          <p:cNvSpPr txBox="1"/>
          <p:nvPr/>
        </p:nvSpPr>
        <p:spPr>
          <a:xfrm>
            <a:off x="1211283" y="1516312"/>
            <a:ext cx="26173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/>
              <a:t>Nach vorne beugen</a:t>
            </a:r>
          </a:p>
        </p:txBody>
      </p:sp>
      <p:pic>
        <p:nvPicPr>
          <p:cNvPr id="5" name="Grafik 4" descr="Ein Bild, das Menschliches Gesicht, Kleidung, Screenshot, Cartoon enthält.&#10;&#10;Automatisch generierte Beschreibung">
            <a:extLst>
              <a:ext uri="{FF2B5EF4-FFF2-40B4-BE49-F238E27FC236}">
                <a16:creationId xmlns:a16="http://schemas.microsoft.com/office/drawing/2014/main" id="{D11FE5E3-0288-6E6B-7272-71825652AE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910"/>
          <a:stretch/>
        </p:blipFill>
        <p:spPr>
          <a:xfrm>
            <a:off x="6734970" y="1201152"/>
            <a:ext cx="4245747" cy="4071493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08165A0D-91EA-F266-7DBE-01AC54008A0A}"/>
              </a:ext>
            </a:extLst>
          </p:cNvPr>
          <p:cNvSpPr txBox="1"/>
          <p:nvPr/>
        </p:nvSpPr>
        <p:spPr>
          <a:xfrm>
            <a:off x="1211283" y="3854661"/>
            <a:ext cx="398878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b="1" dirty="0"/>
              <a:t>Starkes Nasenbluten </a:t>
            </a:r>
          </a:p>
          <a:p>
            <a:r>
              <a:rPr lang="de-DE" sz="3200" b="1" dirty="0"/>
              <a:t>länger als 10 Minuten:</a:t>
            </a:r>
          </a:p>
        </p:txBody>
      </p:sp>
      <p:pic>
        <p:nvPicPr>
          <p:cNvPr id="8" name="Grafik 7" descr="Ein Bild, das Symbol, Logo, Clipart, Grafiken enthält.&#10;&#10;Automatisch generierte Beschreibung">
            <a:extLst>
              <a:ext uri="{FF2B5EF4-FFF2-40B4-BE49-F238E27FC236}">
                <a16:creationId xmlns:a16="http://schemas.microsoft.com/office/drawing/2014/main" id="{C1DBDAEA-D097-536F-09EC-E04FDFAB43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2117" y="4971911"/>
            <a:ext cx="850900" cy="800100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F27A48B0-C342-8574-81A2-98545F717301}"/>
              </a:ext>
            </a:extLst>
          </p:cNvPr>
          <p:cNvSpPr txBox="1"/>
          <p:nvPr/>
        </p:nvSpPr>
        <p:spPr>
          <a:xfrm>
            <a:off x="1211283" y="2036419"/>
            <a:ext cx="40898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/>
              <a:t>Nasenflügel zusammendrücken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551D7493-98F9-0235-7D3F-582CBC9C88BB}"/>
              </a:ext>
            </a:extLst>
          </p:cNvPr>
          <p:cNvSpPr txBox="1"/>
          <p:nvPr/>
        </p:nvSpPr>
        <p:spPr>
          <a:xfrm>
            <a:off x="1211283" y="2556527"/>
            <a:ext cx="50453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/>
              <a:t>Kalte Kompresse/kaltes Tuch in Nacken</a:t>
            </a:r>
          </a:p>
        </p:txBody>
      </p:sp>
    </p:spTree>
    <p:extLst>
      <p:ext uri="{BB962C8B-B14F-4D97-AF65-F5344CB8AC3E}">
        <p14:creationId xmlns:p14="http://schemas.microsoft.com/office/powerpoint/2010/main" val="886895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/>
      <p:bldP spid="6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28">
            <a:extLst>
              <a:ext uri="{FF2B5EF4-FFF2-40B4-BE49-F238E27FC236}">
                <a16:creationId xmlns:a16="http://schemas.microsoft.com/office/drawing/2014/main" id="{3DAD86CA-8235-409B-982B-5E7A033E23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0">
            <a:extLst>
              <a:ext uri="{FF2B5EF4-FFF2-40B4-BE49-F238E27FC236}">
                <a16:creationId xmlns:a16="http://schemas.microsoft.com/office/drawing/2014/main" id="{9F234FBA-3501-47B4-AE0C-AA4AFBC8F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518714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Rectangle 32">
            <a:extLst>
              <a:ext uri="{FF2B5EF4-FFF2-40B4-BE49-F238E27FC236}">
                <a16:creationId xmlns:a16="http://schemas.microsoft.com/office/drawing/2014/main" id="{B5EF893B-0491-416E-9D33-BADE96007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1"/>
            <a:ext cx="10999072" cy="53999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fik 2" descr="Ein Bild, das Text, Screenshot, Schrift, Design enthält.&#10;&#10;Automatisch generierte Beschreibung">
            <a:extLst>
              <a:ext uri="{FF2B5EF4-FFF2-40B4-BE49-F238E27FC236}">
                <a16:creationId xmlns:a16="http://schemas.microsoft.com/office/drawing/2014/main" id="{36BB5F66-A950-A29C-97AF-FC884468E4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049"/>
          <a:stretch/>
        </p:blipFill>
        <p:spPr>
          <a:xfrm>
            <a:off x="838200" y="754148"/>
            <a:ext cx="10515600" cy="4995575"/>
          </a:xfrm>
          <a:prstGeom prst="rect">
            <a:avLst/>
          </a:prstGeom>
        </p:spPr>
      </p:pic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469F4FF8-F8B0-4630-BA1B-0D8B324CD5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29769"/>
            <a:ext cx="11000232" cy="0"/>
          </a:xfrm>
          <a:prstGeom prst="line">
            <a:avLst/>
          </a:prstGeom>
          <a:ln w="152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39455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3DAD86CA-8235-409B-982B-5E7A033E23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F234FBA-3501-47B4-AE0C-AA4AFBC8F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518714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5EF893B-0491-416E-9D33-BADE96007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1"/>
            <a:ext cx="10999072" cy="53999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fik 2" descr="Ein Bild, das Text, Screenshot, Schrift, gelb enthält.&#10;&#10;Automatisch generierte Beschreibung">
            <a:extLst>
              <a:ext uri="{FF2B5EF4-FFF2-40B4-BE49-F238E27FC236}">
                <a16:creationId xmlns:a16="http://schemas.microsoft.com/office/drawing/2014/main" id="{E0557FEA-5F46-1644-EDBD-84C2E08328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028"/>
          <a:stretch/>
        </p:blipFill>
        <p:spPr>
          <a:xfrm>
            <a:off x="838200" y="754148"/>
            <a:ext cx="10515600" cy="4995575"/>
          </a:xfrm>
          <a:prstGeom prst="rect">
            <a:avLst/>
          </a:prstGeom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69F4FF8-F8B0-4630-BA1B-0D8B324CD5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29769"/>
            <a:ext cx="11000232" cy="0"/>
          </a:xfrm>
          <a:prstGeom prst="line">
            <a:avLst/>
          </a:prstGeom>
          <a:ln w="152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77431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145</Words>
  <Application>Microsoft Macintosh PowerPoint</Application>
  <PresentationFormat>Breitbild</PresentationFormat>
  <Paragraphs>43</Paragraphs>
  <Slides>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Irene Sontheimer</dc:creator>
  <cp:lastModifiedBy>Irene Sontheimer</cp:lastModifiedBy>
  <cp:revision>8</cp:revision>
  <dcterms:created xsi:type="dcterms:W3CDTF">2023-07-09T19:54:09Z</dcterms:created>
  <dcterms:modified xsi:type="dcterms:W3CDTF">2023-07-10T20:01:11Z</dcterms:modified>
</cp:coreProperties>
</file>