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9"/>
  </p:normalViewPr>
  <p:slideViewPr>
    <p:cSldViewPr snapToGrid="0">
      <p:cViewPr varScale="1">
        <p:scale>
          <a:sx n="112" d="100"/>
          <a:sy n="11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E883EC-F2A7-98B4-E863-ED30D85B0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4E9A02B-CFD1-0EBA-AD99-8A59ECAD0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C6DC3A-274C-FDD2-3A96-246EAB873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89BD237-1627-6EC6-BDD9-956978264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59D1F6-5E7A-AAA7-8E05-4065E5D8E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6991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134510-59B8-89A7-83E5-BF76E0265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C124701-F261-0882-F3BF-8FA342B67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9B36BC-74AD-9CFD-7184-F3CE895B3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A8AC21-B0D1-C36D-43AF-D503AA17F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BF310A-11DA-0CD9-91EE-AE504E648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9436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37172A3-63BD-1FCB-C765-3228B50E1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58F3AC4-5296-0A15-B051-4AE1CA432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12BC90-28BE-58E8-EF63-BCEA85038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FF7D9B-35B4-1AA3-BAE5-21A56959E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7E8C9A-23F7-3E64-0FD1-1C5A799B6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6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C0F0BD-DE1D-E438-6FB3-A68489054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E11853-C1B9-C7E3-E533-0045AB9E0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2F17A6-F660-27ED-2ADB-5502DD8A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B416A7-A4EF-F34E-CE25-99BC254AD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0EB006-1201-D791-E087-D5C688FC8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577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ED060-CA66-A7C7-0C9A-EB0FE58AA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352F17-6FA8-E9D3-5A65-2183AA5A5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54456C-FB56-77FA-D2B0-514C33E46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206F69-FB5E-86AE-9859-60776E036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69104F-521D-D465-EF1D-ED0AE5FA8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087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5466B1-3593-7217-41A2-A813EB38F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FE49E2-6B4B-D446-A02B-C1DC58677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BB427D2-B2B6-727E-12B1-FCA6826EA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CEF344-CFD7-43B2-B9DB-4F593AFE9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8BDEA08-BA0C-3DE3-80A3-53680F35C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F3D4BDD-B8B4-580C-DE68-B8304B74A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2068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91E8F0-8C6B-A00F-D422-8B70CB970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B1F5A97-D969-B3A5-3A70-87BE0DD59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EB6910F-9151-A649-C063-864E84CC2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5DF9D26-745D-518F-93BF-777656E93B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F9BDFAB-324B-AABE-7BD5-9C79D5D687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A1652AD-3E78-4BB5-8846-364BD3EE6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F39AECE-5947-3623-B141-4BE8F4724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941E3A9-6457-6DAF-F587-1AD1EF76B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220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DE56C-0406-B54D-ABDC-2DFCF61B1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79A527D-8A95-BF43-5B1E-7695A2F85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5929A4D-DACC-65BC-22E8-FF7D4CB42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A0B27DB-DD81-EAF4-5677-D003211F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837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887DDAB-E228-5401-CE32-32814A886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5233B94-4F48-5FBC-B9A8-2F5CA9238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DBFA2A-28A1-2F40-E9BD-4AE4852C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200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6BD3A2-D4B5-96BB-1A0A-17DD2DBDB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611D44-1393-DC5C-6216-25CF47D5F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ED3305-AFB2-CEEA-6FCF-5A52BEDE3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C617B14-8EB9-CBE6-291E-50AD8AB75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CFFF8D4-10B9-6E98-7194-6FE4709A4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DB314EA-499A-012E-3B5F-1D7CD7B0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291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3B932-EE4E-1BC9-45B2-CD0F2E7D4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78A1496-3FE7-85FB-37EE-99C7F2DC4B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C901DE-AD80-6271-65BD-25FB26D37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9F6C01B-70F6-178E-D3F1-66EE941C1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0F1470-1E9D-2B44-A984-67354A2D9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879178-52E9-5255-E9E2-65AA7AC0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784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DDBC2CF-D264-09FD-410A-27989E43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51F5A9-0DB1-DFA0-4533-1E2B21576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18E629-CF71-413F-9C60-0C76F9107B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D606D-2476-F346-84DF-5F46E63F434E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54420E-AD41-F21B-F100-7A4BD2369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5F6DA3-8B82-1A17-EE63-FA47A6544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BDCEB-8179-8849-AB01-92F857EDE0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915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789F76B-03CE-1204-3BD7-19E35A9244B0}"/>
              </a:ext>
            </a:extLst>
          </p:cNvPr>
          <p:cNvSpPr txBox="1"/>
          <p:nvPr/>
        </p:nvSpPr>
        <p:spPr>
          <a:xfrm>
            <a:off x="2788919" y="678219"/>
            <a:ext cx="2323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/>
              <a:t>Herzinfarkt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4FC33E5-2F86-52EB-51A9-1E85E233E439}"/>
              </a:ext>
            </a:extLst>
          </p:cNvPr>
          <p:cNvSpPr txBox="1"/>
          <p:nvPr/>
        </p:nvSpPr>
        <p:spPr>
          <a:xfrm>
            <a:off x="984228" y="3528406"/>
            <a:ext cx="2963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Erkennungsmerkmale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1A9B6DE-6411-69CF-351E-BE037734AB5F}"/>
              </a:ext>
            </a:extLst>
          </p:cNvPr>
          <p:cNvSpPr txBox="1"/>
          <p:nvPr/>
        </p:nvSpPr>
        <p:spPr>
          <a:xfrm>
            <a:off x="984228" y="4002523"/>
            <a:ext cx="46000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Druckgefühl in der Brust</a:t>
            </a:r>
          </a:p>
          <a:p>
            <a:r>
              <a:rPr lang="de-DE" sz="2000" dirty="0"/>
              <a:t>(ausstrahlende) Schmerzen, bei Frauen auch Bauchschmerzen</a:t>
            </a:r>
          </a:p>
          <a:p>
            <a:r>
              <a:rPr lang="de-DE" sz="2000" dirty="0"/>
              <a:t>Atemnot</a:t>
            </a:r>
          </a:p>
          <a:p>
            <a:r>
              <a:rPr lang="de-DE" sz="2000" dirty="0"/>
              <a:t>Fahle, grau-blaue Gesichtsfarbe</a:t>
            </a:r>
          </a:p>
          <a:p>
            <a:r>
              <a:rPr lang="de-DE" sz="2000" dirty="0"/>
              <a:t>Angst und Panik</a:t>
            </a:r>
          </a:p>
          <a:p>
            <a:r>
              <a:rPr lang="de-DE" sz="2000" dirty="0"/>
              <a:t>Übelkeit/Erbrechen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ACC9F4E-52C3-A0A6-8D46-F4C4AC87F508}"/>
              </a:ext>
            </a:extLst>
          </p:cNvPr>
          <p:cNvSpPr txBox="1"/>
          <p:nvPr/>
        </p:nvSpPr>
        <p:spPr>
          <a:xfrm>
            <a:off x="7104575" y="3540858"/>
            <a:ext cx="1830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Maßnahmen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5AFC752-7555-064E-AD81-59D65906E4EC}"/>
              </a:ext>
            </a:extLst>
          </p:cNvPr>
          <p:cNvSpPr txBox="1"/>
          <p:nvPr/>
        </p:nvSpPr>
        <p:spPr>
          <a:xfrm>
            <a:off x="7043022" y="4002523"/>
            <a:ext cx="45886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Notruf</a:t>
            </a:r>
          </a:p>
          <a:p>
            <a:r>
              <a:rPr lang="de-DE" sz="2000" dirty="0"/>
              <a:t>Atemerleichternde Sitzposition</a:t>
            </a:r>
          </a:p>
          <a:p>
            <a:r>
              <a:rPr lang="de-DE" sz="2000" dirty="0"/>
              <a:t>Beengende Kleidung öffnen</a:t>
            </a:r>
          </a:p>
          <a:p>
            <a:r>
              <a:rPr lang="de-DE" sz="2000" dirty="0"/>
              <a:t>Frischluft</a:t>
            </a:r>
          </a:p>
          <a:p>
            <a:r>
              <a:rPr lang="de-DE" sz="2000" dirty="0"/>
              <a:t>Betreuung</a:t>
            </a:r>
          </a:p>
          <a:p>
            <a:r>
              <a:rPr lang="de-DE" sz="2000" dirty="0"/>
              <a:t>Wärmeerhaltung</a:t>
            </a:r>
          </a:p>
          <a:p>
            <a:r>
              <a:rPr lang="de-DE" sz="2000" dirty="0"/>
              <a:t>Evtl. Anreichen des Notfallmedikaments des Betroffenen</a:t>
            </a:r>
          </a:p>
        </p:txBody>
      </p:sp>
      <p:pic>
        <p:nvPicPr>
          <p:cNvPr id="16" name="Grafik 15" descr="Ein Bild, das Symbol, Logo, Clipart, Grafiken enthält.&#10;&#10;Automatisch generierte Beschreibung">
            <a:extLst>
              <a:ext uri="{FF2B5EF4-FFF2-40B4-BE49-F238E27FC236}">
                <a16:creationId xmlns:a16="http://schemas.microsoft.com/office/drawing/2014/main" id="{95C32373-CC3F-F8A1-0654-91F5AAE8A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289" y="3886200"/>
            <a:ext cx="680720" cy="640080"/>
          </a:xfrm>
          <a:prstGeom prst="rect">
            <a:avLst/>
          </a:prstGeom>
        </p:spPr>
      </p:pic>
      <p:pic>
        <p:nvPicPr>
          <p:cNvPr id="18" name="Grafik 17" descr="Ein Bild, das Entwurf, Zeichnung, Kinderkunst, Darstellung enthält.&#10;&#10;Automatisch generierte Beschreibung">
            <a:extLst>
              <a:ext uri="{FF2B5EF4-FFF2-40B4-BE49-F238E27FC236}">
                <a16:creationId xmlns:a16="http://schemas.microsoft.com/office/drawing/2014/main" id="{96F1E0BB-8FE9-F162-C47B-CF18ED3E2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59" y="5279795"/>
            <a:ext cx="687963" cy="692149"/>
          </a:xfrm>
          <a:prstGeom prst="rect">
            <a:avLst/>
          </a:prstGeom>
        </p:spPr>
      </p:pic>
      <p:pic>
        <p:nvPicPr>
          <p:cNvPr id="20" name="Grafik 19" descr="Ein Bild, das Cartoon enthält.&#10;&#10;Automatisch generierte Beschreibung">
            <a:extLst>
              <a:ext uri="{FF2B5EF4-FFF2-40B4-BE49-F238E27FC236}">
                <a16:creationId xmlns:a16="http://schemas.microsoft.com/office/drawing/2014/main" id="{1CDD48B5-1190-AAE9-280C-C336CEA2F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3" y="674331"/>
            <a:ext cx="3009900" cy="2527300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DB837A60-35EA-31CD-4FFD-E1436610199E}"/>
              </a:ext>
            </a:extLst>
          </p:cNvPr>
          <p:cNvSpPr txBox="1"/>
          <p:nvPr/>
        </p:nvSpPr>
        <p:spPr>
          <a:xfrm>
            <a:off x="1121388" y="1501469"/>
            <a:ext cx="61116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/>
              <a:t>Verengung oder Verschluss eines Herzkranzgefäßes</a:t>
            </a:r>
          </a:p>
          <a:p>
            <a:r>
              <a:rPr lang="de-DE" sz="2000" dirty="0"/>
              <a:t>→ Minder- oder Unterversorgung betroffener Herzareale</a:t>
            </a:r>
          </a:p>
        </p:txBody>
      </p:sp>
    </p:spTree>
    <p:extLst>
      <p:ext uri="{BB962C8B-B14F-4D97-AF65-F5344CB8AC3E}">
        <p14:creationId xmlns:p14="http://schemas.microsoft.com/office/powerpoint/2010/main" val="127678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  <p:bldP spid="14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1A2A1BB-4617-0F8C-4102-6C506B5EAAC3}"/>
              </a:ext>
            </a:extLst>
          </p:cNvPr>
          <p:cNvSpPr txBox="1"/>
          <p:nvPr/>
        </p:nvSpPr>
        <p:spPr>
          <a:xfrm>
            <a:off x="4566994" y="205740"/>
            <a:ext cx="2465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/>
              <a:t>Schlaganfall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BE91A86-038C-EB11-F3B7-34547CFEFB01}"/>
              </a:ext>
            </a:extLst>
          </p:cNvPr>
          <p:cNvSpPr txBox="1"/>
          <p:nvPr/>
        </p:nvSpPr>
        <p:spPr>
          <a:xfrm>
            <a:off x="2166781" y="790515"/>
            <a:ext cx="7858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/>
              <a:t>Hirninfarkt: verstopftes oder verengtes Gefäß im Gehirn oder Hirnblutung</a:t>
            </a:r>
          </a:p>
        </p:txBody>
      </p:sp>
      <p:pic>
        <p:nvPicPr>
          <p:cNvPr id="7" name="Grafik 6" descr="Ein Bild, das Text, Menschliches Gesicht, Person, Junge enthält.&#10;&#10;Automatisch generierte Beschreibung">
            <a:extLst>
              <a:ext uri="{FF2B5EF4-FFF2-40B4-BE49-F238E27FC236}">
                <a16:creationId xmlns:a16="http://schemas.microsoft.com/office/drawing/2014/main" id="{BC3383EF-2AF8-DCEE-081D-73CEA789C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31" y="1190625"/>
            <a:ext cx="3120460" cy="535876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9D0DC70-49F1-8A6A-CB77-EE42DB2EE381}"/>
              </a:ext>
            </a:extLst>
          </p:cNvPr>
          <p:cNvSpPr txBox="1"/>
          <p:nvPr/>
        </p:nvSpPr>
        <p:spPr>
          <a:xfrm>
            <a:off x="7515922" y="3550498"/>
            <a:ext cx="1830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Maßnahmen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0284426-D7F0-EBA2-AF77-7FEA6A5E110E}"/>
              </a:ext>
            </a:extLst>
          </p:cNvPr>
          <p:cNvSpPr txBox="1"/>
          <p:nvPr/>
        </p:nvSpPr>
        <p:spPr>
          <a:xfrm>
            <a:off x="7515922" y="4087944"/>
            <a:ext cx="396358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FF0000"/>
                </a:solidFill>
              </a:rPr>
              <a:t>Notruf!!! → Time </a:t>
            </a:r>
            <a:r>
              <a:rPr lang="de-DE" sz="2800" dirty="0" err="1">
                <a:solidFill>
                  <a:srgbClr val="FF0000"/>
                </a:solidFill>
              </a:rPr>
              <a:t>is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 err="1">
                <a:solidFill>
                  <a:srgbClr val="FF0000"/>
                </a:solidFill>
              </a:rPr>
              <a:t>brain</a:t>
            </a:r>
            <a:r>
              <a:rPr lang="de-DE" sz="2800" dirty="0">
                <a:solidFill>
                  <a:srgbClr val="FF0000"/>
                </a:solidFill>
              </a:rPr>
              <a:t>!</a:t>
            </a:r>
          </a:p>
          <a:p>
            <a:r>
              <a:rPr lang="de-DE" sz="2000" dirty="0"/>
              <a:t>Oberkörper 30° erhöht lagern</a:t>
            </a:r>
          </a:p>
          <a:p>
            <a:r>
              <a:rPr lang="de-DE" sz="2000" dirty="0"/>
              <a:t>Ggf. gelähmte Körperseite polstern</a:t>
            </a:r>
          </a:p>
          <a:p>
            <a:r>
              <a:rPr lang="de-DE" sz="2000" dirty="0"/>
              <a:t>Wärmeerhalt</a:t>
            </a:r>
          </a:p>
          <a:p>
            <a:r>
              <a:rPr lang="de-DE" sz="2000" dirty="0"/>
              <a:t>Betreuung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BE23780-FD9A-0A3D-A908-1996A91196C5}"/>
              </a:ext>
            </a:extLst>
          </p:cNvPr>
          <p:cNvSpPr txBox="1"/>
          <p:nvPr/>
        </p:nvSpPr>
        <p:spPr>
          <a:xfrm>
            <a:off x="4100294" y="1936492"/>
            <a:ext cx="26649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Weitere Symptome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CBA9AE2-2AD1-8665-1EA1-E869B0FAFC0F}"/>
              </a:ext>
            </a:extLst>
          </p:cNvPr>
          <p:cNvSpPr txBox="1"/>
          <p:nvPr/>
        </p:nvSpPr>
        <p:spPr>
          <a:xfrm>
            <a:off x="4100294" y="2393589"/>
            <a:ext cx="247593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/>
              <a:t>Orientierungslosigkeit</a:t>
            </a:r>
          </a:p>
          <a:p>
            <a:r>
              <a:rPr lang="de-DE" sz="2000" dirty="0"/>
              <a:t>Sehstörungen</a:t>
            </a:r>
          </a:p>
          <a:p>
            <a:r>
              <a:rPr lang="de-DE" sz="2000" dirty="0"/>
              <a:t>Atemnot</a:t>
            </a:r>
          </a:p>
          <a:p>
            <a:r>
              <a:rPr lang="de-DE" sz="2000" dirty="0" err="1"/>
              <a:t>Überlkeit</a:t>
            </a:r>
            <a:r>
              <a:rPr lang="de-DE" sz="2000" dirty="0"/>
              <a:t>/Erbrechen</a:t>
            </a:r>
          </a:p>
          <a:p>
            <a:r>
              <a:rPr lang="de-DE" sz="2000" dirty="0"/>
              <a:t>Schwindel</a:t>
            </a:r>
          </a:p>
          <a:p>
            <a:r>
              <a:rPr lang="de-DE" sz="2000" dirty="0"/>
              <a:t>Schmerzen</a:t>
            </a:r>
          </a:p>
        </p:txBody>
      </p:sp>
      <p:pic>
        <p:nvPicPr>
          <p:cNvPr id="13" name="Grafik 12" descr="Ein Bild, das Symbol, Logo, Clipart, Grafiken enthält.&#10;&#10;Automatisch generierte Beschreibung">
            <a:extLst>
              <a:ext uri="{FF2B5EF4-FFF2-40B4-BE49-F238E27FC236}">
                <a16:creationId xmlns:a16="http://schemas.microsoft.com/office/drawing/2014/main" id="{F024A255-3ECB-B070-43A1-7444EC64D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812" y="3928896"/>
            <a:ext cx="1141476" cy="1073329"/>
          </a:xfrm>
          <a:prstGeom prst="rect">
            <a:avLst/>
          </a:prstGeom>
        </p:spPr>
      </p:pic>
      <p:pic>
        <p:nvPicPr>
          <p:cNvPr id="15" name="Grafik 14" descr="Ein Bild, das Entwurf, Zeichnung, Kinderkunst, Darstellung enthält.&#10;&#10;Automatisch generierte Beschreibung">
            <a:extLst>
              <a:ext uri="{FF2B5EF4-FFF2-40B4-BE49-F238E27FC236}">
                <a16:creationId xmlns:a16="http://schemas.microsoft.com/office/drawing/2014/main" id="{EE426989-BAC9-FAC0-41D5-2C4474C4C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110" y="5231143"/>
            <a:ext cx="831284" cy="83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6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Frucht, Text enthält.&#10;&#10;Automatisch generierte Beschreibung">
            <a:extLst>
              <a:ext uri="{FF2B5EF4-FFF2-40B4-BE49-F238E27FC236}">
                <a16:creationId xmlns:a16="http://schemas.microsoft.com/office/drawing/2014/main" id="{42BF391C-28BD-02AE-C805-3DC7EACBC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48" y="1412976"/>
            <a:ext cx="10689543" cy="4450614"/>
          </a:xfrm>
          <a:prstGeom prst="rect">
            <a:avLst/>
          </a:prstGeom>
        </p:spPr>
      </p:pic>
      <p:pic>
        <p:nvPicPr>
          <p:cNvPr id="6" name="Grafik 5" descr="Ein Bild, das Cartoon, Clipart, Smiley, Darstellung enthält.&#10;&#10;Automatisch generierte Beschreibung">
            <a:extLst>
              <a:ext uri="{FF2B5EF4-FFF2-40B4-BE49-F238E27FC236}">
                <a16:creationId xmlns:a16="http://schemas.microsoft.com/office/drawing/2014/main" id="{C08DE48E-0F86-9057-8E7B-A8D9AADD3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17348">
            <a:off x="8503020" y="387552"/>
            <a:ext cx="30099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43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Macintosh PowerPoint</Application>
  <PresentationFormat>Breitbild</PresentationFormat>
  <Paragraphs>33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Irene Sontheimer</dc:creator>
  <cp:lastModifiedBy>Irene Sontheimer</cp:lastModifiedBy>
  <cp:revision>5</cp:revision>
  <dcterms:created xsi:type="dcterms:W3CDTF">2023-07-10T15:36:57Z</dcterms:created>
  <dcterms:modified xsi:type="dcterms:W3CDTF">2023-07-10T20:02:52Z</dcterms:modified>
</cp:coreProperties>
</file>