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AE3E33-15F8-C703-2953-41F2A5EE5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D3C1AE2-BCB5-65CC-BDAE-6D2C73DE7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FB06C7C-4840-11C2-0A8A-2C2A2DC43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7396-177D-4975-A5A5-64D8940F693A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236CA0-4564-E2D4-BEB0-65538B5D2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FF9E067-FE08-56AA-2DC6-55FC17F50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3661-59ED-4DB5-AC68-72D884BB43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7161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3DA89B-21FC-3BFA-C218-E44944DC5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E501BD8-4EE6-BD90-78BD-5E7EAA183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D44D14-5F3A-20B8-399A-D5B94E11C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7396-177D-4975-A5A5-64D8940F693A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BEB845-16E2-88EC-657B-52949C7E6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2A81DC-096D-FFF5-6F23-A04ABD422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3661-59ED-4DB5-AC68-72D884BB43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557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13F50CE-378B-5E34-885F-F0A9187838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5BC4950-3B40-5462-E98B-A1801374E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D439369-6FC4-BC5F-6FAF-E857F72B2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7396-177D-4975-A5A5-64D8940F693A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D7BC43-3691-4BCD-FD79-F229F4391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D3DED0-1BC0-2D73-0431-41C4AF1D2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3661-59ED-4DB5-AC68-72D884BB43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6754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98426-4C5A-BF80-D8E4-59F0F7546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1779B8-0767-4F10-9530-AA79277BC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30DB3D-AE50-EA35-DBF9-BB1F28D69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7396-177D-4975-A5A5-64D8940F693A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4D41EDE-98BC-A5B1-5333-1D2B1781A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D0F987-F583-7521-009C-58DC34D0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3661-59ED-4DB5-AC68-72D884BB43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4090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EBF23A-F1D5-18B5-3C71-F87FD6514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E58260-71AD-836C-F7DB-F59B38EEC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7E3115-6E1F-D433-FAFA-788AD1479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7396-177D-4975-A5A5-64D8940F693A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00B8B9-DED6-88AE-082F-E149D46DF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B2B1CB-9240-AF61-3D2C-9A46059E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3661-59ED-4DB5-AC68-72D884BB43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5521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31CD8A-C573-AB35-BAAD-5973C1F1A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86D120-9B3A-EB7B-8C79-CCD3282D19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009F62B-98C6-B529-51F3-59EC8B1A50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BE8A259-66D5-3FEA-BC1B-7E3A85E7E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7396-177D-4975-A5A5-64D8940F693A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5206C2E-A214-4C9D-B22A-463F38183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02E003B-D1B3-A638-2AA0-A74B0DC7B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3661-59ED-4DB5-AC68-72D884BB43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5219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0C25AB-12A6-2BF5-522E-C7C2A374E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AD5F9D9-BBAF-6EB1-6F78-71D378334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CEED782-DAB7-5162-F5BD-1652B538AB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6246C78-9D20-F603-7B0F-FE7820CCF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6A2B59A-5BA8-9359-BF6A-DFA7037B5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CE97E9D-25AD-31D7-D127-79140B32D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7396-177D-4975-A5A5-64D8940F693A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1330ADE-6F6C-A594-590E-D6E6A62C7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9A2729D-ABD2-6E78-90CA-978EADED5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3661-59ED-4DB5-AC68-72D884BB43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4212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1FECEF-C8EE-7160-D7CB-D4B442D53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242B678-CE7B-7B52-B99A-357B8CB20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7396-177D-4975-A5A5-64D8940F693A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9F57C7E-8FE2-6770-FD3E-BFB1756E8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D07CA42-ACB8-1139-EF9B-D73179286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3661-59ED-4DB5-AC68-72D884BB43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9451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556DBF5-0C87-0CC9-02FC-5636FBE50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7396-177D-4975-A5A5-64D8940F693A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E2F1F9B-E1E0-F059-CBA6-42C77E2CB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322A084-29CD-E35E-BA18-8C90BFFE6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3661-59ED-4DB5-AC68-72D884BB43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665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808EA5-E67D-ED8A-19F9-8A31E5442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269C84-ADF0-09C8-CC61-29C14CA63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BF6B809-1D4C-D548-5E9B-DE262A424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4AEC7FD-8032-3BE5-D600-C81CA8921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7396-177D-4975-A5A5-64D8940F693A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6A6B93D-D661-39A0-3DEB-44F22AF5C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F2B4718-18B3-66D3-147E-EB80C3736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3661-59ED-4DB5-AC68-72D884BB43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1276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9975F3-2E34-7675-2FED-A905B83A9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CA5545E-50C1-43EF-6A03-6B746C6B3A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08A3EB9-F7B8-2996-20D6-5BC2FFD6DD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01E90F6-8E28-4EE0-44A6-A30AD204E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B7396-177D-4975-A5A5-64D8940F693A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7C8A03E-96F1-60B3-D07E-AFC7BE940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8EC51D-940E-3153-966D-E0E6682CB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E3661-59ED-4DB5-AC68-72D884BB43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478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E75A414-2A0D-F0E6-31EF-EF185B28D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97AEFC-3CAF-4EFB-DF3C-50F522F7C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473715-EF9F-210A-007F-2573F5B5F1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B7396-177D-4975-A5A5-64D8940F693A}" type="datetimeFigureOut">
              <a:rPr lang="de-DE" smtClean="0"/>
              <a:t>12.07.23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581C24-F3FB-C4AD-E813-203D5B0E3C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AE1273-C4A4-5238-F47F-FE6C8B73D6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E3661-59ED-4DB5-AC68-72D884BB43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4628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3.png"/><Relationship Id="rId15" Type="http://schemas.microsoft.com/office/2007/relationships/hdphoto" Target="../media/hdphoto6.wdp"/><Relationship Id="rId10" Type="http://schemas.openxmlformats.org/officeDocument/2006/relationships/image" Target="../media/image6.png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-Ao4_eM-pPc?feature=oembe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Ao4_eM-pPc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FE1EF6A0-E041-9D5C-9822-86663A773059}"/>
              </a:ext>
            </a:extLst>
          </p:cNvPr>
          <p:cNvSpPr/>
          <p:nvPr/>
        </p:nvSpPr>
        <p:spPr>
          <a:xfrm>
            <a:off x="2494244" y="1610187"/>
            <a:ext cx="7080061" cy="314334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>
                <a:latin typeface="HandwritingCR" panose="02000603000000000000" pitchFamily="2" charset="0"/>
                <a:ea typeface="HandwritingCR" panose="02000603000000000000" pitchFamily="2" charset="0"/>
              </a:rPr>
              <a:t>KRAMPFANFALL</a:t>
            </a:r>
            <a:endParaRPr lang="de-DE" sz="3000" b="1" dirty="0">
              <a:latin typeface="HandwritingCR" panose="02000603000000000000" pitchFamily="2" charset="0"/>
              <a:ea typeface="HandwritingCR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373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rafik 47">
            <a:extLst>
              <a:ext uri="{FF2B5EF4-FFF2-40B4-BE49-F238E27FC236}">
                <a16:creationId xmlns:a16="http://schemas.microsoft.com/office/drawing/2014/main" id="{2A828F1C-D5B1-52AF-2665-59BEDCB98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8116" y="531220"/>
            <a:ext cx="10601812" cy="643581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1F2EE35-9E05-C540-5ADF-02A7A162D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01" b="93812" l="3428" r="96454">
                        <a14:foregroundMark x1="7092" y1="53446" x2="7092" y2="53446"/>
                        <a14:foregroundMark x1="35934" y1="8861" x2="35934" y2="8861"/>
                        <a14:foregroundMark x1="43026" y1="8720" x2="43026" y2="8720"/>
                        <a14:foregroundMark x1="56619" y1="6892" x2="56619" y2="6892"/>
                        <a14:foregroundMark x1="67376" y1="12377" x2="67376" y2="12377"/>
                        <a14:foregroundMark x1="96690" y1="45992" x2="96690" y2="45992"/>
                        <a14:foregroundMark x1="94090" y1="57525" x2="94090" y2="57525"/>
                        <a14:foregroundMark x1="55792" y1="88608" x2="55792" y2="88608"/>
                        <a14:foregroundMark x1="44326" y1="87623" x2="44326" y2="87623"/>
                        <a14:foregroundMark x1="31678" y1="86920" x2="31678" y2="86920"/>
                        <a14:foregroundMark x1="48582" y1="93812" x2="48582" y2="93812"/>
                        <a14:foregroundMark x1="70686" y1="86639" x2="70686" y2="86639"/>
                        <a14:foregroundMark x1="32506" y1="12799" x2="32506" y2="12799"/>
                        <a14:foregroundMark x1="49527" y1="7173" x2="49527" y2="7173"/>
                        <a14:foregroundMark x1="3428" y1="51336" x2="3428" y2="51336"/>
                        <a14:foregroundMark x1="40189" y1="8158" x2="40189" y2="8158"/>
                        <a14:foregroundMark x1="61466" y1="12940" x2="61466" y2="12940"/>
                        <a14:foregroundMark x1="53783" y1="9283" x2="53783" y2="9283"/>
                        <a14:foregroundMark x1="51418" y1="4501" x2="51418" y2="4501"/>
                        <a14:foregroundMark x1="63593" y1="12096" x2="63593" y2="12096"/>
                        <a14:foregroundMark x1="49527" y1="35584" x2="49527" y2="35584"/>
                        <a14:foregroundMark x1="50709" y1="42897" x2="50709" y2="42897"/>
                        <a14:foregroundMark x1="42435" y1="44163" x2="42435" y2="44163"/>
                        <a14:foregroundMark x1="49173" y1="66245" x2="49173" y2="66245"/>
                        <a14:foregroundMark x1="54492" y1="55556" x2="54492" y2="55556"/>
                        <a14:foregroundMark x1="39953" y1="54149" x2="39953" y2="54149"/>
                        <a14:foregroundMark x1="39953" y1="54149" x2="39953" y2="54149"/>
                        <a14:foregroundMark x1="39953" y1="54149" x2="39953" y2="54149"/>
                        <a14:foregroundMark x1="39953" y1="54149" x2="39953" y2="54149"/>
                        <a14:foregroundMark x1="39953" y1="54149" x2="39953" y2="54149"/>
                        <a14:foregroundMark x1="54492" y1="51336" x2="54492" y2="51336"/>
                        <a14:foregroundMark x1="54492" y1="51336" x2="48227" y2="37131"/>
                        <a14:foregroundMark x1="48227" y1="37131" x2="48936" y2="39803"/>
                        <a14:foregroundMark x1="54255" y1="42757" x2="60638" y2="78059"/>
                        <a14:foregroundMark x1="60638" y1="78059" x2="40426" y2="72574"/>
                        <a14:foregroundMark x1="40426" y1="72574" x2="37825" y2="51055"/>
                        <a14:foregroundMark x1="37825" y1="51055" x2="46690" y2="50914"/>
                        <a14:foregroundMark x1="48582" y1="62729" x2="18558" y2="53024"/>
                        <a14:foregroundMark x1="18558" y1="53024" x2="25414" y2="24473"/>
                        <a14:foregroundMark x1="25414" y1="24473" x2="52837" y2="35302"/>
                        <a14:foregroundMark x1="52837" y1="35302" x2="52837" y2="69480"/>
                        <a14:foregroundMark x1="52837" y1="69480" x2="27778" y2="61041"/>
                        <a14:foregroundMark x1="27778" y1="61041" x2="26714" y2="58368"/>
                        <a14:foregroundMark x1="35816" y1="44023" x2="35816" y2="44023"/>
                        <a14:foregroundMark x1="45272" y1="49930" x2="34634" y2="37271"/>
                        <a14:foregroundMark x1="34634" y1="37271" x2="26950" y2="51477"/>
                        <a14:foregroundMark x1="26950" y1="51477" x2="42317" y2="52039"/>
                        <a14:foregroundMark x1="42317" y1="52039" x2="42317" y2="45288"/>
                        <a14:foregroundMark x1="45981" y1="71308" x2="64657" y2="55837"/>
                        <a14:foregroundMark x1="64657" y1="55837" x2="52600" y2="27567"/>
                        <a14:foregroundMark x1="52600" y1="27567" x2="26714" y2="40506"/>
                        <a14:foregroundMark x1="26714" y1="40506" x2="44208" y2="62025"/>
                        <a14:foregroundMark x1="44208" y1="62025" x2="63948" y2="63010"/>
                        <a14:foregroundMark x1="51418" y1="48523" x2="43499" y2="32489"/>
                        <a14:foregroundMark x1="43499" y1="32489" x2="38534" y2="56681"/>
                        <a14:foregroundMark x1="38534" y1="56681" x2="51300" y2="48523"/>
                        <a14:foregroundMark x1="51300" y1="48523" x2="48227" y2="39100"/>
                        <a14:foregroundMark x1="63357" y1="40647" x2="65839" y2="46132"/>
                        <a14:foregroundMark x1="70213" y1="51758" x2="59574" y2="25457"/>
                        <a14:foregroundMark x1="59574" y1="25457" x2="43972" y2="35302"/>
                        <a14:foregroundMark x1="43972" y1="35302" x2="66312" y2="60197"/>
                        <a14:foregroundMark x1="66312" y1="60197" x2="72459" y2="44726"/>
                        <a14:foregroundMark x1="72459" y1="44726" x2="70922" y2="43319"/>
                        <a14:foregroundMark x1="64775" y1="81575" x2="37589" y2="78340"/>
                        <a14:foregroundMark x1="37589" y1="78340" x2="54610" y2="88889"/>
                        <a14:foregroundMark x1="54610" y1="88889" x2="62884" y2="82982"/>
                        <a14:foregroundMark x1="44681" y1="89733" x2="33097" y2="81435"/>
                        <a14:foregroundMark x1="33097" y1="81435" x2="43144" y2="89311"/>
                        <a14:foregroundMark x1="25768" y1="79044" x2="46809" y2="92264"/>
                        <a14:foregroundMark x1="46809" y1="92264" x2="60520" y2="90717"/>
                        <a14:foregroundMark x1="60520" y1="90717" x2="67139" y2="77637"/>
                        <a14:foregroundMark x1="25650" y1="13361" x2="48227" y2="6188"/>
                        <a14:foregroundMark x1="48227" y1="6188" x2="64657" y2="11252"/>
                        <a14:foregroundMark x1="64657" y1="11252" x2="46690" y2="24051"/>
                        <a14:foregroundMark x1="46690" y1="24051" x2="27423" y2="18987"/>
                        <a14:foregroundMark x1="27423" y1="18987" x2="28369" y2="12518"/>
                        <a14:foregroundMark x1="21277" y1="72714" x2="30260" y2="93390"/>
                        <a14:foregroundMark x1="30260" y1="93390" x2="54610" y2="92546"/>
                        <a14:foregroundMark x1="54610" y1="92546" x2="33924" y2="79606"/>
                        <a14:foregroundMark x1="33924" y1="79606" x2="30615" y2="80731"/>
                        <a14:foregroundMark x1="45154" y1="40506" x2="45154" y2="40506"/>
                        <a14:foregroundMark x1="46572" y1="46835" x2="46572" y2="46835"/>
                        <a14:foregroundMark x1="46572" y1="49086" x2="46572" y2="49086"/>
                        <a14:foregroundMark x1="61820" y1="41210" x2="61820" y2="41210"/>
                        <a14:foregroundMark x1="59102" y1="36146" x2="59102" y2="36146"/>
                        <a14:foregroundMark x1="61939" y1="40506" x2="61939" y2="40506"/>
                        <a14:foregroundMark x1="60047" y1="37271" x2="60047" y2="372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94311" y="4676408"/>
            <a:ext cx="2878770" cy="2419392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34CC66A1-B6EC-07F7-C51A-D15F1A344683}"/>
              </a:ext>
            </a:extLst>
          </p:cNvPr>
          <p:cNvSpPr/>
          <p:nvPr/>
        </p:nvSpPr>
        <p:spPr>
          <a:xfrm>
            <a:off x="-300445" y="1538666"/>
            <a:ext cx="2407786" cy="16599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>
                <a:solidFill>
                  <a:schemeClr val="accent5">
                    <a:lumMod val="50000"/>
                  </a:schemeClr>
                </a:solidFill>
                <a:latin typeface="HandwritingCR" panose="02000603000000000000" pitchFamily="2" charset="0"/>
                <a:ea typeface="HandwritingCR" panose="02000603000000000000" pitchFamily="2" charset="0"/>
              </a:rPr>
              <a:t>Nichts zwischen die Zähne</a:t>
            </a:r>
          </a:p>
        </p:txBody>
      </p:sp>
      <p:pic>
        <p:nvPicPr>
          <p:cNvPr id="24" name="Grafik 23" descr="Glühbirne lampe linie kunst vektor logo illustration vorlage design  kreatives ideenkonzept mit lampe | Premium-Vektor">
            <a:extLst>
              <a:ext uri="{FF2B5EF4-FFF2-40B4-BE49-F238E27FC236}">
                <a16:creationId xmlns:a16="http://schemas.microsoft.com/office/drawing/2014/main" id="{9C52FE50-6FD5-0BAE-04A8-EFA212FF8C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9617" y1="27796" x2="39617" y2="27796"/>
                        <a14:foregroundMark x1="37700" y1="30511" x2="37700" y2="30511"/>
                        <a14:foregroundMark x1="35942" y1="35783" x2="35942" y2="35783"/>
                        <a14:foregroundMark x1="39137" y1="47923" x2="39137" y2="47923"/>
                        <a14:foregroundMark x1="48083" y1="59425" x2="48083" y2="59425"/>
                        <a14:foregroundMark x1="46965" y1="62300" x2="46965" y2="62300"/>
                        <a14:foregroundMark x1="49681" y1="64696" x2="49681" y2="64696"/>
                        <a14:foregroundMark x1="68211" y1="49042" x2="68211" y2="49042"/>
                        <a14:foregroundMark x1="68211" y1="28275" x2="68211" y2="28275"/>
                        <a14:foregroundMark x1="62460" y1="36422" x2="62460" y2="36422"/>
                        <a14:foregroundMark x1="50000" y1="17252" x2="50000" y2="17252"/>
                        <a14:foregroundMark x1="49361" y1="23642" x2="49361" y2="23642"/>
                        <a14:foregroundMark x1="50160" y1="24281" x2="50160" y2="24281"/>
                        <a14:foregroundMark x1="57188" y1="26358" x2="57188" y2="26358"/>
                        <a14:foregroundMark x1="62460" y1="30831" x2="62460" y2="30831"/>
                        <a14:foregroundMark x1="64537" y1="39617" x2="64537" y2="39617"/>
                        <a14:foregroundMark x1="63099" y1="45527" x2="63099" y2="45527"/>
                        <a14:foregroundMark x1="32268" y1="48403" x2="32268" y2="48403"/>
                        <a14:foregroundMark x1="32428" y1="28275" x2="32428" y2="28275"/>
                        <a14:foregroundMark x1="50000" y1="20128" x2="50000" y2="201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14" t="12278" r="24341" b="31427"/>
          <a:stretch/>
        </p:blipFill>
        <p:spPr bwMode="auto">
          <a:xfrm>
            <a:off x="6948582" y="3306475"/>
            <a:ext cx="1108117" cy="1229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Rechteck 25">
            <a:extLst>
              <a:ext uri="{FF2B5EF4-FFF2-40B4-BE49-F238E27FC236}">
                <a16:creationId xmlns:a16="http://schemas.microsoft.com/office/drawing/2014/main" id="{2797EDBA-C623-46BC-2AD2-6F4AFA497911}"/>
              </a:ext>
            </a:extLst>
          </p:cNvPr>
          <p:cNvSpPr/>
          <p:nvPr/>
        </p:nvSpPr>
        <p:spPr>
          <a:xfrm>
            <a:off x="2078850" y="1409384"/>
            <a:ext cx="2694586" cy="9024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>
                <a:solidFill>
                  <a:schemeClr val="accent5">
                    <a:lumMod val="50000"/>
                  </a:schemeClr>
                </a:solidFill>
                <a:latin typeface="HandwritingCR" panose="02000603000000000000" pitchFamily="2" charset="0"/>
                <a:ea typeface="HandwritingCR" panose="02000603000000000000" pitchFamily="2" charset="0"/>
              </a:rPr>
              <a:t>Auskrampfen lassen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2FAB7361-C1E7-63CF-6076-412D9099633C}"/>
              </a:ext>
            </a:extLst>
          </p:cNvPr>
          <p:cNvSpPr/>
          <p:nvPr/>
        </p:nvSpPr>
        <p:spPr>
          <a:xfrm>
            <a:off x="7042712" y="2786788"/>
            <a:ext cx="3665742" cy="572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>
                <a:solidFill>
                  <a:schemeClr val="accent5">
                    <a:lumMod val="50000"/>
                  </a:schemeClr>
                </a:solidFill>
                <a:latin typeface="HandwritingCR" panose="02000603000000000000" pitchFamily="2" charset="0"/>
                <a:ea typeface="HandwritingCR" panose="02000603000000000000" pitchFamily="2" charset="0"/>
              </a:rPr>
              <a:t>Reize minimieren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CC2B14B6-7172-0BB8-702A-92BAA33E834A}"/>
              </a:ext>
            </a:extLst>
          </p:cNvPr>
          <p:cNvSpPr/>
          <p:nvPr/>
        </p:nvSpPr>
        <p:spPr>
          <a:xfrm>
            <a:off x="7016308" y="1040622"/>
            <a:ext cx="4743441" cy="1508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>
                <a:solidFill>
                  <a:schemeClr val="accent5">
                    <a:lumMod val="50000"/>
                  </a:schemeClr>
                </a:solidFill>
                <a:latin typeface="HandwritingCR" panose="02000603000000000000" pitchFamily="2" charset="0"/>
                <a:ea typeface="HandwritingCR" panose="02000603000000000000" pitchFamily="2" charset="0"/>
              </a:rPr>
              <a:t>Betroffenen vor Eigen-verletzung schützen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76CE7DAA-E60A-07CE-89C6-35C9188A6253}"/>
              </a:ext>
            </a:extLst>
          </p:cNvPr>
          <p:cNvSpPr/>
          <p:nvPr/>
        </p:nvSpPr>
        <p:spPr>
          <a:xfrm>
            <a:off x="0" y="5751371"/>
            <a:ext cx="3135534" cy="975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>
                <a:solidFill>
                  <a:schemeClr val="accent5">
                    <a:lumMod val="50000"/>
                  </a:schemeClr>
                </a:solidFill>
                <a:latin typeface="HandwritingCR" panose="02000603000000000000" pitchFamily="2" charset="0"/>
                <a:ea typeface="HandwritingCR" panose="02000603000000000000" pitchFamily="2" charset="0"/>
              </a:rPr>
              <a:t>Kopf und Ober-</a:t>
            </a:r>
          </a:p>
          <a:p>
            <a:pPr algn="ctr"/>
            <a:r>
              <a:rPr lang="de-DE" sz="3500" b="1" dirty="0" err="1">
                <a:solidFill>
                  <a:schemeClr val="accent5">
                    <a:lumMod val="50000"/>
                  </a:schemeClr>
                </a:solidFill>
                <a:latin typeface="HandwritingCR" panose="02000603000000000000" pitchFamily="2" charset="0"/>
                <a:ea typeface="HandwritingCR" panose="02000603000000000000" pitchFamily="2" charset="0"/>
              </a:rPr>
              <a:t>körper</a:t>
            </a:r>
            <a:r>
              <a:rPr lang="de-DE" sz="3500" b="1" dirty="0">
                <a:solidFill>
                  <a:schemeClr val="accent5">
                    <a:lumMod val="50000"/>
                  </a:schemeClr>
                </a:solidFill>
                <a:latin typeface="HandwritingCR" panose="02000603000000000000" pitchFamily="2" charset="0"/>
                <a:ea typeface="HandwritingCR" panose="02000603000000000000" pitchFamily="2" charset="0"/>
              </a:rPr>
              <a:t> schützen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6884173A-1C1D-FB0A-F3D1-546AECCECCE4}"/>
              </a:ext>
            </a:extLst>
          </p:cNvPr>
          <p:cNvSpPr/>
          <p:nvPr/>
        </p:nvSpPr>
        <p:spPr>
          <a:xfrm rot="876319">
            <a:off x="9747411" y="3479177"/>
            <a:ext cx="2198624" cy="16599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>
                <a:solidFill>
                  <a:schemeClr val="accent5">
                    <a:lumMod val="50000"/>
                  </a:schemeClr>
                </a:solidFill>
                <a:latin typeface="HandwritingCR" panose="02000603000000000000" pitchFamily="2" charset="0"/>
                <a:ea typeface="HandwritingCR" panose="02000603000000000000" pitchFamily="2" charset="0"/>
              </a:rPr>
              <a:t>Wie lange dauert der Anfall?</a:t>
            </a:r>
          </a:p>
        </p:txBody>
      </p:sp>
      <p:sp>
        <p:nvSpPr>
          <p:cNvPr id="38" name="Rechteck: abgerundete Ecken 37">
            <a:extLst>
              <a:ext uri="{FF2B5EF4-FFF2-40B4-BE49-F238E27FC236}">
                <a16:creationId xmlns:a16="http://schemas.microsoft.com/office/drawing/2014/main" id="{1F1664E1-6F2C-4186-D862-71E6A1986B96}"/>
              </a:ext>
            </a:extLst>
          </p:cNvPr>
          <p:cNvSpPr/>
          <p:nvPr/>
        </p:nvSpPr>
        <p:spPr>
          <a:xfrm>
            <a:off x="-259200" y="211994"/>
            <a:ext cx="4868400" cy="87816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>
                <a:latin typeface="HandwritingCR" panose="02000603000000000000" pitchFamily="2" charset="0"/>
                <a:ea typeface="HandwritingCR" panose="02000603000000000000" pitchFamily="2" charset="0"/>
              </a:rPr>
              <a:t>Maßnahmen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53852C42-70B5-C957-3D7C-C436B666B1D4}"/>
              </a:ext>
            </a:extLst>
          </p:cNvPr>
          <p:cNvSpPr/>
          <p:nvPr/>
        </p:nvSpPr>
        <p:spPr>
          <a:xfrm>
            <a:off x="87221" y="131012"/>
            <a:ext cx="4254586" cy="11338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>
                <a:latin typeface="HandwritingCR" panose="02000603000000000000" pitchFamily="2" charset="0"/>
                <a:ea typeface="HandwritingCR" panose="02000603000000000000" pitchFamily="2" charset="0"/>
              </a:rPr>
              <a:t>Maßnahmen</a:t>
            </a:r>
          </a:p>
          <a:p>
            <a:pPr algn="ctr"/>
            <a:r>
              <a:rPr lang="de-DE" sz="3000" b="1" dirty="0">
                <a:latin typeface="HandwritingCR" panose="02000603000000000000" pitchFamily="2" charset="0"/>
                <a:ea typeface="HandwritingCR" panose="02000603000000000000" pitchFamily="2" charset="0"/>
              </a:rPr>
              <a:t>(währenddessen)</a:t>
            </a:r>
          </a:p>
        </p:txBody>
      </p:sp>
      <p:grpSp>
        <p:nvGrpSpPr>
          <p:cNvPr id="51" name="Gruppieren 50">
            <a:extLst>
              <a:ext uri="{FF2B5EF4-FFF2-40B4-BE49-F238E27FC236}">
                <a16:creationId xmlns:a16="http://schemas.microsoft.com/office/drawing/2014/main" id="{C371EA81-01BA-C193-6A9A-D174F5216900}"/>
              </a:ext>
            </a:extLst>
          </p:cNvPr>
          <p:cNvGrpSpPr/>
          <p:nvPr/>
        </p:nvGrpSpPr>
        <p:grpSpPr>
          <a:xfrm>
            <a:off x="4015071" y="-36223"/>
            <a:ext cx="8176929" cy="995104"/>
            <a:chOff x="4015071" y="-36223"/>
            <a:chExt cx="8176929" cy="995104"/>
          </a:xfrm>
        </p:grpSpPr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DEF11D71-063D-D7DE-D8E3-9F3C8B8E7AA7}"/>
                </a:ext>
              </a:extLst>
            </p:cNvPr>
            <p:cNvSpPr/>
            <p:nvPr/>
          </p:nvSpPr>
          <p:spPr>
            <a:xfrm>
              <a:off x="4015071" y="43152"/>
              <a:ext cx="3692927" cy="77315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500" b="1" u="sng" dirty="0">
                  <a:solidFill>
                    <a:schemeClr val="accent5">
                      <a:lumMod val="50000"/>
                    </a:schemeClr>
                  </a:solidFill>
                  <a:latin typeface="HandwritingCR" panose="02000603000000000000" pitchFamily="2" charset="0"/>
                  <a:ea typeface="HandwritingCR" panose="02000603000000000000" pitchFamily="2" charset="0"/>
                </a:rPr>
                <a:t>Helfende Hand: </a:t>
              </a:r>
            </a:p>
          </p:txBody>
        </p:sp>
        <p:grpSp>
          <p:nvGrpSpPr>
            <p:cNvPr id="50" name="Gruppieren 49">
              <a:extLst>
                <a:ext uri="{FF2B5EF4-FFF2-40B4-BE49-F238E27FC236}">
                  <a16:creationId xmlns:a16="http://schemas.microsoft.com/office/drawing/2014/main" id="{92CDCF2A-8256-F287-654A-DAD11DFEB829}"/>
                </a:ext>
              </a:extLst>
            </p:cNvPr>
            <p:cNvGrpSpPr/>
            <p:nvPr/>
          </p:nvGrpSpPr>
          <p:grpSpPr>
            <a:xfrm>
              <a:off x="7157054" y="-36223"/>
              <a:ext cx="5034946" cy="995104"/>
              <a:chOff x="7793225" y="-28978"/>
              <a:chExt cx="5034946" cy="995104"/>
            </a:xfrm>
          </p:grpSpPr>
          <p:grpSp>
            <p:nvGrpSpPr>
              <p:cNvPr id="49" name="Gruppieren 48">
                <a:extLst>
                  <a:ext uri="{FF2B5EF4-FFF2-40B4-BE49-F238E27FC236}">
                    <a16:creationId xmlns:a16="http://schemas.microsoft.com/office/drawing/2014/main" id="{6D7919BB-4CC2-91DB-3B55-FF0E36769A4B}"/>
                  </a:ext>
                </a:extLst>
              </p:cNvPr>
              <p:cNvGrpSpPr/>
              <p:nvPr/>
            </p:nvGrpSpPr>
            <p:grpSpPr>
              <a:xfrm>
                <a:off x="7793225" y="-28978"/>
                <a:ext cx="3565107" cy="995104"/>
                <a:chOff x="8261307" y="-35696"/>
                <a:chExt cx="3565107" cy="995104"/>
              </a:xfrm>
            </p:grpSpPr>
            <p:pic>
              <p:nvPicPr>
                <p:cNvPr id="41" name="Grafik 40" descr="22,530 Notruf Vektorgrafiken, Cliparts und Illustrationen Kaufen - 123RF">
                  <a:extLst>
                    <a:ext uri="{FF2B5EF4-FFF2-40B4-BE49-F238E27FC236}">
                      <a16:creationId xmlns:a16="http://schemas.microsoft.com/office/drawing/2014/main" id="{2B596365-50FA-2BE4-84A1-7CE80E8368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ackgroundRemoval t="10000" b="90000" l="10000" r="90000">
                              <a14:foregroundMark x1="34667" y1="39941" x2="34667" y2="39941"/>
                              <a14:foregroundMark x1="35333" y1="45562" x2="35333" y2="45562"/>
                              <a14:foregroundMark x1="40667" y1="60059" x2="40667" y2="60059"/>
                              <a14:foregroundMark x1="48889" y1="69527" x2="48889" y2="69527"/>
                              <a14:foregroundMark x1="55556" y1="73964" x2="55556" y2="73964"/>
                              <a14:foregroundMark x1="54000" y1="65976" x2="54000" y2="65976"/>
                              <a14:foregroundMark x1="51556" y1="73373" x2="51556" y2="73373"/>
                              <a14:foregroundMark x1="43778" y1="67751" x2="43778" y2="67751"/>
                              <a14:foregroundMark x1="43778" y1="67751" x2="34222" y2="47041"/>
                              <a14:foregroundMark x1="34222" y1="47041" x2="34444" y2="51183"/>
                              <a14:foregroundMark x1="35556" y1="40533" x2="35556" y2="40533"/>
                              <a14:foregroundMark x1="35778" y1="36391" x2="35778" y2="36391"/>
                              <a14:foregroundMark x1="35778" y1="36391" x2="35778" y2="36391"/>
                              <a14:foregroundMark x1="35778" y1="36391" x2="35778" y2="36391"/>
                              <a14:foregroundMark x1="52444" y1="62426" x2="52444" y2="62426"/>
                              <a14:foregroundMark x1="53778" y1="21302" x2="53778" y2="21302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6852" t="15244" r="26847" b="15631"/>
                <a:stretch/>
              </p:blipFill>
              <p:spPr bwMode="auto">
                <a:xfrm>
                  <a:off x="10093571" y="10076"/>
                  <a:ext cx="846438" cy="94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pic>
              <p:nvPicPr>
                <p:cNvPr id="1028" name="Picture 4" descr="Warnschild Ausrufezeichen Im Roten - Kostenlose Vektorgrafik auf Pixabay">
                  <a:extLst>
                    <a:ext uri="{FF2B5EF4-FFF2-40B4-BE49-F238E27FC236}">
                      <a16:creationId xmlns:a16="http://schemas.microsoft.com/office/drawing/2014/main" id="{D6801CD7-90E1-D770-521C-468B6C2BAF5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61307" y="43679"/>
                  <a:ext cx="896455" cy="74618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2" name="Grafik 41" descr="Handgezeichnetes Herz SVG Bild 1">
                  <a:extLst>
                    <a:ext uri="{FF2B5EF4-FFF2-40B4-BE49-F238E27FC236}">
                      <a16:creationId xmlns:a16="http://schemas.microsoft.com/office/drawing/2014/main" id="{9255602D-C70D-8374-B261-03A7F422BB4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10000" b="90000" l="10000" r="90000">
                              <a14:foregroundMark x1="49370" y1="43651" x2="49370" y2="43651"/>
                              <a14:foregroundMark x1="40680" y1="41111" x2="35139" y2="32857"/>
                              <a14:foregroundMark x1="35139" y1="32857" x2="32368" y2="42540"/>
                              <a14:foregroundMark x1="32368" y1="42540" x2="49496" y2="65238"/>
                              <a14:foregroundMark x1="49496" y1="65238" x2="66373" y2="53492"/>
                              <a14:foregroundMark x1="66373" y1="53492" x2="61713" y2="40635"/>
                              <a14:foregroundMark x1="61713" y1="40635" x2="49370" y2="6254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985804" y="-35696"/>
                  <a:ext cx="1229708" cy="97581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3" name="Grafik 42" descr="SVG-Bär Bär EPS PNG Bär Cartoon niedliche Bären Bild 1">
                  <a:extLst>
                    <a:ext uri="{FF2B5EF4-FFF2-40B4-BE49-F238E27FC236}">
                      <a16:creationId xmlns:a16="http://schemas.microsoft.com/office/drawing/2014/main" id="{607691D8-BCDB-5BC3-5341-D983FEBE2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9950" b="89673" l="5668" r="92443">
                              <a14:foregroundMark x1="9320" y1="32368" x2="9320" y2="32368"/>
                              <a14:foregroundMark x1="5793" y1="27078" x2="5793" y2="27078"/>
                              <a14:foregroundMark x1="38287" y1="39043" x2="38287" y2="39043"/>
                              <a14:foregroundMark x1="36272" y1="41310" x2="36272" y2="41310"/>
                              <a14:foregroundMark x1="33627" y1="47103" x2="33627" y2="47103"/>
                              <a14:foregroundMark x1="33627" y1="47103" x2="33627" y2="47103"/>
                              <a14:foregroundMark x1="42695" y1="47859" x2="37154" y2="38035"/>
                              <a14:foregroundMark x1="37154" y1="38035" x2="28463" y2="49622"/>
                              <a14:foregroundMark x1="28463" y1="49622" x2="44332" y2="44836"/>
                              <a14:foregroundMark x1="44332" y1="44836" x2="46725" y2="39043"/>
                              <a14:foregroundMark x1="55668" y1="46725" x2="45970" y2="52519"/>
                              <a14:foregroundMark x1="45970" y1="52519" x2="61587" y2="53275"/>
                              <a14:foregroundMark x1="61587" y1="53275" x2="54030" y2="40806"/>
                              <a14:foregroundMark x1="54030" y1="40806" x2="53275" y2="41058"/>
                              <a14:foregroundMark x1="65869" y1="35013" x2="54660" y2="39295"/>
                              <a14:foregroundMark x1="54660" y1="39295" x2="67884" y2="49874"/>
                              <a14:foregroundMark x1="67884" y1="49874" x2="61461" y2="37028"/>
                              <a14:foregroundMark x1="61461" y1="37028" x2="59572" y2="36776"/>
                              <a14:foregroundMark x1="68892" y1="46096" x2="68892" y2="46096"/>
                              <a14:foregroundMark x1="92443" y1="28086" x2="92443" y2="28086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940009" y="43679"/>
                  <a:ext cx="886405" cy="88640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44" name="Grafik 43" descr="Gefaltete karierten Decke. Abdeckung. Designelement mit Umriss. Das Thema  eines gemütlichen Winters, Herbst. Doodle, handgezeichnet. Schwarz-weiße  Vektorgrafik. Iso Stock-Vektorgrafik - Alamy">
                <a:extLst>
                  <a:ext uri="{FF2B5EF4-FFF2-40B4-BE49-F238E27FC236}">
                    <a16:creationId xmlns:a16="http://schemas.microsoft.com/office/drawing/2014/main" id="{6D58F103-771F-F0AF-BB0B-B87BC1F601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10000" b="90000" l="6385" r="95154">
                            <a14:foregroundMark x1="75308" y1="47986" x2="57077" y2="39712"/>
                            <a14:foregroundMark x1="57077" y1="39712" x2="33846" y2="36403"/>
                            <a14:foregroundMark x1="33846" y1="36403" x2="24385" y2="41655"/>
                            <a14:foregroundMark x1="24385" y1="41655" x2="48923" y2="52302"/>
                            <a14:foregroundMark x1="48923" y1="52302" x2="67231" y2="45540"/>
                            <a14:foregroundMark x1="67231" y1="45540" x2="65769" y2="42518"/>
                            <a14:foregroundMark x1="26385" y1="38129" x2="18154" y2="36475"/>
                            <a14:foregroundMark x1="18154" y1="36475" x2="9923" y2="41942"/>
                            <a14:foregroundMark x1="9923" y1="41942" x2="6385" y2="52590"/>
                            <a14:foregroundMark x1="6385" y1="52590" x2="20385" y2="56187"/>
                            <a14:foregroundMark x1="20385" y1="56187" x2="24769" y2="44532"/>
                            <a14:foregroundMark x1="24769" y1="44532" x2="24923" y2="40432"/>
                            <a14:foregroundMark x1="61769" y1="51511" x2="32154" y2="44964"/>
                            <a14:foregroundMark x1="32154" y1="44964" x2="14154" y2="53381"/>
                            <a14:foregroundMark x1="14154" y1="53381" x2="33077" y2="60072"/>
                            <a14:foregroundMark x1="33077" y1="60072" x2="47385" y2="59784"/>
                            <a14:foregroundMark x1="47385" y1="59784" x2="60077" y2="55180"/>
                            <a14:foregroundMark x1="60077" y1="55180" x2="61462" y2="47842"/>
                            <a14:foregroundMark x1="61462" y1="47842" x2="60000" y2="47698"/>
                            <a14:foregroundMark x1="78538" y1="40647" x2="78538" y2="40647"/>
                            <a14:foregroundMark x1="94923" y1="38417" x2="86077" y2="34101"/>
                            <a14:foregroundMark x1="86077" y1="34101" x2="76077" y2="36259"/>
                            <a14:foregroundMark x1="76077" y1="36259" x2="75308" y2="52734"/>
                            <a14:foregroundMark x1="75308" y1="52734" x2="81846" y2="58058"/>
                            <a14:foregroundMark x1="81846" y1="58058" x2="90692" y2="41295"/>
                            <a14:foregroundMark x1="90692" y1="41295" x2="91462" y2="36835"/>
                            <a14:foregroundMark x1="73000" y1="55827" x2="58000" y2="54964"/>
                            <a14:foregroundMark x1="58000" y1="54964" x2="66462" y2="60216"/>
                            <a14:foregroundMark x1="66462" y1="60216" x2="69231" y2="53597"/>
                            <a14:foregroundMark x1="95154" y1="47554" x2="95154" y2="47554"/>
                            <a14:foregroundMark x1="44692" y1="54676" x2="44692" y2="5467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t="28046" r="-513" b="34301"/>
              <a:stretch/>
            </p:blipFill>
            <p:spPr bwMode="auto">
              <a:xfrm>
                <a:off x="11283424" y="221878"/>
                <a:ext cx="1544747" cy="618683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0495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6" grpId="0" animBg="1"/>
      <p:bldP spid="28" grpId="0" animBg="1"/>
      <p:bldP spid="30" grpId="0"/>
      <p:bldP spid="32" grpId="0" animBg="1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CA461622-E1AF-B0F8-D10E-6AB5CDECAA23}"/>
              </a:ext>
            </a:extLst>
          </p:cNvPr>
          <p:cNvSpPr/>
          <p:nvPr/>
        </p:nvSpPr>
        <p:spPr>
          <a:xfrm>
            <a:off x="3359431" y="325994"/>
            <a:ext cx="5473138" cy="173812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>
                <a:latin typeface="HandwritingCR" panose="02000603000000000000" pitchFamily="2" charset="0"/>
                <a:ea typeface="HandwritingCR" panose="02000603000000000000" pitchFamily="2" charset="0"/>
              </a:rPr>
              <a:t>Maßnahmen</a:t>
            </a:r>
          </a:p>
          <a:p>
            <a:pPr algn="ctr"/>
            <a:r>
              <a:rPr lang="de-DE" sz="3000" b="1" dirty="0">
                <a:latin typeface="HandwritingCR" panose="02000603000000000000" pitchFamily="2" charset="0"/>
                <a:ea typeface="HandwritingCR" panose="02000603000000000000" pitchFamily="2" charset="0"/>
              </a:rPr>
              <a:t>(danach)</a:t>
            </a:r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61C4EF16-6C36-13CB-9BC1-D257F58480EE}"/>
              </a:ext>
            </a:extLst>
          </p:cNvPr>
          <p:cNvCxnSpPr>
            <a:stCxn id="3" idx="2"/>
          </p:cNvCxnSpPr>
          <p:nvPr/>
        </p:nvCxnSpPr>
        <p:spPr>
          <a:xfrm flipH="1">
            <a:off x="3664324" y="2064123"/>
            <a:ext cx="2431676" cy="7126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2732A515-F6EC-47B0-817E-505B1188F7F1}"/>
              </a:ext>
            </a:extLst>
          </p:cNvPr>
          <p:cNvCxnSpPr>
            <a:cxnSpLocks/>
          </p:cNvCxnSpPr>
          <p:nvPr/>
        </p:nvCxnSpPr>
        <p:spPr>
          <a:xfrm>
            <a:off x="6172200" y="2064123"/>
            <a:ext cx="2584169" cy="86285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>
            <a:extLst>
              <a:ext uri="{FF2B5EF4-FFF2-40B4-BE49-F238E27FC236}">
                <a16:creationId xmlns:a16="http://schemas.microsoft.com/office/drawing/2014/main" id="{EED23C40-3E83-02CD-3786-D8020733AB9F}"/>
              </a:ext>
            </a:extLst>
          </p:cNvPr>
          <p:cNvSpPr/>
          <p:nvPr/>
        </p:nvSpPr>
        <p:spPr>
          <a:xfrm>
            <a:off x="7439588" y="4843386"/>
            <a:ext cx="3135534" cy="975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>
                <a:solidFill>
                  <a:schemeClr val="accent5">
                    <a:lumMod val="50000"/>
                  </a:schemeClr>
                </a:solidFill>
                <a:latin typeface="HandwritingCR" panose="02000603000000000000" pitchFamily="2" charset="0"/>
                <a:ea typeface="HandwritingCR" panose="02000603000000000000" pitchFamily="2" charset="0"/>
              </a:rPr>
              <a:t>Auffinde-Algorithmen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60894B7B-D07D-DF10-E62D-6E2C5172B16A}"/>
              </a:ext>
            </a:extLst>
          </p:cNvPr>
          <p:cNvGrpSpPr/>
          <p:nvPr/>
        </p:nvGrpSpPr>
        <p:grpSpPr>
          <a:xfrm>
            <a:off x="229724" y="4718897"/>
            <a:ext cx="6555033" cy="975818"/>
            <a:chOff x="4015071" y="-122595"/>
            <a:chExt cx="6555033" cy="975818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6BF2EEE7-5355-AD73-7F21-B88FC6EDD632}"/>
                </a:ext>
              </a:extLst>
            </p:cNvPr>
            <p:cNvSpPr/>
            <p:nvPr/>
          </p:nvSpPr>
          <p:spPr>
            <a:xfrm>
              <a:off x="4015071" y="43152"/>
              <a:ext cx="3692927" cy="77315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500" b="1" u="sng" dirty="0">
                  <a:solidFill>
                    <a:schemeClr val="accent5">
                      <a:lumMod val="50000"/>
                    </a:schemeClr>
                  </a:solidFill>
                  <a:latin typeface="HandwritingCR" panose="02000603000000000000" pitchFamily="2" charset="0"/>
                  <a:ea typeface="HandwritingCR" panose="02000603000000000000" pitchFamily="2" charset="0"/>
                </a:rPr>
                <a:t>Helfende Hand: </a:t>
              </a:r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0E35662A-B21D-07B6-A774-58F443E15463}"/>
                </a:ext>
              </a:extLst>
            </p:cNvPr>
            <p:cNvGrpSpPr/>
            <p:nvPr/>
          </p:nvGrpSpPr>
          <p:grpSpPr>
            <a:xfrm>
              <a:off x="7092777" y="-122595"/>
              <a:ext cx="3477327" cy="975818"/>
              <a:chOff x="7728948" y="-115350"/>
              <a:chExt cx="3477327" cy="975818"/>
            </a:xfrm>
          </p:grpSpPr>
          <p:grpSp>
            <p:nvGrpSpPr>
              <p:cNvPr id="14" name="Gruppieren 13">
                <a:extLst>
                  <a:ext uri="{FF2B5EF4-FFF2-40B4-BE49-F238E27FC236}">
                    <a16:creationId xmlns:a16="http://schemas.microsoft.com/office/drawing/2014/main" id="{F21E82AC-7DC5-DD8A-C8ED-F7737C4CFE12}"/>
                  </a:ext>
                </a:extLst>
              </p:cNvPr>
              <p:cNvGrpSpPr/>
              <p:nvPr/>
            </p:nvGrpSpPr>
            <p:grpSpPr>
              <a:xfrm>
                <a:off x="7728948" y="-115350"/>
                <a:ext cx="1948889" cy="975818"/>
                <a:chOff x="8197030" y="-122068"/>
                <a:chExt cx="1948889" cy="975818"/>
              </a:xfrm>
            </p:grpSpPr>
            <p:pic>
              <p:nvPicPr>
                <p:cNvPr id="18" name="Grafik 17" descr="Handgezeichnetes Herz SVG Bild 1">
                  <a:extLst>
                    <a:ext uri="{FF2B5EF4-FFF2-40B4-BE49-F238E27FC236}">
                      <a16:creationId xmlns:a16="http://schemas.microsoft.com/office/drawing/2014/main" id="{8BE207A8-656C-6816-C5A4-23A403B7D7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>
                              <a14:foregroundMark x1="49370" y1="43651" x2="49370" y2="43651"/>
                              <a14:foregroundMark x1="40680" y1="41111" x2="35139" y2="32857"/>
                              <a14:foregroundMark x1="35139" y1="32857" x2="32368" y2="42540"/>
                              <a14:foregroundMark x1="32368" y1="42540" x2="49496" y2="65238"/>
                              <a14:foregroundMark x1="49496" y1="65238" x2="66373" y2="53492"/>
                              <a14:foregroundMark x1="66373" y1="53492" x2="61713" y2="40635"/>
                              <a14:foregroundMark x1="61713" y1="40635" x2="49370" y2="6254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197030" y="-122068"/>
                  <a:ext cx="1229708" cy="97581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9" name="Grafik 18" descr="SVG-Bär Bär EPS PNG Bär Cartoon niedliche Bären Bild 1">
                  <a:extLst>
                    <a:ext uri="{FF2B5EF4-FFF2-40B4-BE49-F238E27FC236}">
                      <a16:creationId xmlns:a16="http://schemas.microsoft.com/office/drawing/2014/main" id="{958C3C98-51C8-4398-97D7-CDD7962B05F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9950" b="89673" l="5668" r="92443">
                              <a14:foregroundMark x1="9320" y1="32368" x2="9320" y2="32368"/>
                              <a14:foregroundMark x1="5793" y1="27078" x2="5793" y2="27078"/>
                              <a14:foregroundMark x1="38287" y1="39043" x2="38287" y2="39043"/>
                              <a14:foregroundMark x1="36272" y1="41310" x2="36272" y2="41310"/>
                              <a14:foregroundMark x1="33627" y1="47103" x2="33627" y2="47103"/>
                              <a14:foregroundMark x1="33627" y1="47103" x2="33627" y2="47103"/>
                              <a14:foregroundMark x1="42695" y1="47859" x2="37154" y2="38035"/>
                              <a14:foregroundMark x1="37154" y1="38035" x2="28463" y2="49622"/>
                              <a14:foregroundMark x1="28463" y1="49622" x2="44332" y2="44836"/>
                              <a14:foregroundMark x1="44332" y1="44836" x2="46725" y2="39043"/>
                              <a14:foregroundMark x1="55668" y1="46725" x2="45970" y2="52519"/>
                              <a14:foregroundMark x1="45970" y1="52519" x2="61587" y2="53275"/>
                              <a14:foregroundMark x1="61587" y1="53275" x2="54030" y2="40806"/>
                              <a14:foregroundMark x1="54030" y1="40806" x2="53275" y2="41058"/>
                              <a14:foregroundMark x1="65869" y1="35013" x2="54660" y2="39295"/>
                              <a14:foregroundMark x1="54660" y1="39295" x2="67884" y2="49874"/>
                              <a14:foregroundMark x1="67884" y1="49874" x2="61461" y2="37028"/>
                              <a14:foregroundMark x1="61461" y1="37028" x2="59572" y2="36776"/>
                              <a14:foregroundMark x1="68892" y1="46096" x2="68892" y2="46096"/>
                              <a14:foregroundMark x1="92443" y1="28086" x2="92443" y2="28086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259514" y="-32655"/>
                  <a:ext cx="886405" cy="88640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15" name="Grafik 14" descr="Gefaltete karierten Decke. Abdeckung. Designelement mit Umriss. Das Thema  eines gemütlichen Winters, Herbst. Doodle, handgezeichnet. Schwarz-weiße  Vektorgrafik. Iso Stock-Vektorgrafik - Alamy">
                <a:extLst>
                  <a:ext uri="{FF2B5EF4-FFF2-40B4-BE49-F238E27FC236}">
                    <a16:creationId xmlns:a16="http://schemas.microsoft.com/office/drawing/2014/main" id="{C19036E0-34AD-4F63-364C-6452C15BF1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0000" b="90000" l="6385" r="95154">
                            <a14:foregroundMark x1="75308" y1="47986" x2="57077" y2="39712"/>
                            <a14:foregroundMark x1="57077" y1="39712" x2="33846" y2="36403"/>
                            <a14:foregroundMark x1="33846" y1="36403" x2="24385" y2="41655"/>
                            <a14:foregroundMark x1="24385" y1="41655" x2="48923" y2="52302"/>
                            <a14:foregroundMark x1="48923" y1="52302" x2="67231" y2="45540"/>
                            <a14:foregroundMark x1="67231" y1="45540" x2="65769" y2="42518"/>
                            <a14:foregroundMark x1="26385" y1="38129" x2="18154" y2="36475"/>
                            <a14:foregroundMark x1="18154" y1="36475" x2="9923" y2="41942"/>
                            <a14:foregroundMark x1="9923" y1="41942" x2="6385" y2="52590"/>
                            <a14:foregroundMark x1="6385" y1="52590" x2="20385" y2="56187"/>
                            <a14:foregroundMark x1="20385" y1="56187" x2="24769" y2="44532"/>
                            <a14:foregroundMark x1="24769" y1="44532" x2="24923" y2="40432"/>
                            <a14:foregroundMark x1="61769" y1="51511" x2="32154" y2="44964"/>
                            <a14:foregroundMark x1="32154" y1="44964" x2="14154" y2="53381"/>
                            <a14:foregroundMark x1="14154" y1="53381" x2="33077" y2="60072"/>
                            <a14:foregroundMark x1="33077" y1="60072" x2="47385" y2="59784"/>
                            <a14:foregroundMark x1="47385" y1="59784" x2="60077" y2="55180"/>
                            <a14:foregroundMark x1="60077" y1="55180" x2="61462" y2="47842"/>
                            <a14:foregroundMark x1="61462" y1="47842" x2="60000" y2="47698"/>
                            <a14:foregroundMark x1="78538" y1="40647" x2="78538" y2="40647"/>
                            <a14:foregroundMark x1="94923" y1="38417" x2="86077" y2="34101"/>
                            <a14:foregroundMark x1="86077" y1="34101" x2="76077" y2="36259"/>
                            <a14:foregroundMark x1="76077" y1="36259" x2="75308" y2="52734"/>
                            <a14:foregroundMark x1="75308" y1="52734" x2="81846" y2="58058"/>
                            <a14:foregroundMark x1="81846" y1="58058" x2="90692" y2="41295"/>
                            <a14:foregroundMark x1="90692" y1="41295" x2="91462" y2="36835"/>
                            <a14:foregroundMark x1="73000" y1="55827" x2="58000" y2="54964"/>
                            <a14:foregroundMark x1="58000" y1="54964" x2="66462" y2="60216"/>
                            <a14:foregroundMark x1="66462" y1="60216" x2="69231" y2="53597"/>
                            <a14:foregroundMark x1="95154" y1="47554" x2="95154" y2="47554"/>
                            <a14:foregroundMark x1="44692" y1="54676" x2="44692" y2="5467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t="28046" r="-513" b="34301"/>
              <a:stretch/>
            </p:blipFill>
            <p:spPr bwMode="auto">
              <a:xfrm>
                <a:off x="9661528" y="107923"/>
                <a:ext cx="1544747" cy="618683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DFE7C70E-7C47-1BD0-26AB-3510A165DF74}"/>
              </a:ext>
            </a:extLst>
          </p:cNvPr>
          <p:cNvGrpSpPr/>
          <p:nvPr/>
        </p:nvGrpSpPr>
        <p:grpSpPr>
          <a:xfrm>
            <a:off x="1744628" y="2941191"/>
            <a:ext cx="3135534" cy="1723914"/>
            <a:chOff x="1744628" y="2941191"/>
            <a:chExt cx="3135534" cy="1723914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6AB6035A-1470-FA64-55FC-30F35CECADC6}"/>
                </a:ext>
              </a:extLst>
            </p:cNvPr>
            <p:cNvSpPr/>
            <p:nvPr/>
          </p:nvSpPr>
          <p:spPr>
            <a:xfrm>
              <a:off x="1744628" y="2941191"/>
              <a:ext cx="3135534" cy="97561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500" b="1" dirty="0">
                  <a:solidFill>
                    <a:schemeClr val="accent5">
                      <a:lumMod val="50000"/>
                    </a:schemeClr>
                  </a:solidFill>
                  <a:latin typeface="HandwritingCR" panose="02000603000000000000" pitchFamily="2" charset="0"/>
                  <a:ea typeface="HandwritingCR" panose="02000603000000000000" pitchFamily="2" charset="0"/>
                </a:rPr>
                <a:t>Betroffener bei Bewusstsein</a:t>
              </a:r>
            </a:p>
          </p:txBody>
        </p:sp>
        <p:cxnSp>
          <p:nvCxnSpPr>
            <p:cNvPr id="20" name="Gerade Verbindung mit Pfeil 19">
              <a:extLst>
                <a:ext uri="{FF2B5EF4-FFF2-40B4-BE49-F238E27FC236}">
                  <a16:creationId xmlns:a16="http://schemas.microsoft.com/office/drawing/2014/main" id="{8849C87B-CE64-0935-9ED4-40C984DE7B71}"/>
                </a:ext>
              </a:extLst>
            </p:cNvPr>
            <p:cNvCxnSpPr>
              <a:cxnSpLocks/>
            </p:cNvCxnSpPr>
            <p:nvPr/>
          </p:nvCxnSpPr>
          <p:spPr>
            <a:xfrm>
              <a:off x="3307430" y="3954476"/>
              <a:ext cx="0" cy="71062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7139D305-0AFF-2CAE-D0CC-6842A035B837}"/>
              </a:ext>
            </a:extLst>
          </p:cNvPr>
          <p:cNvGrpSpPr/>
          <p:nvPr/>
        </p:nvGrpSpPr>
        <p:grpSpPr>
          <a:xfrm>
            <a:off x="7311838" y="3080144"/>
            <a:ext cx="3135534" cy="1674374"/>
            <a:chOff x="7311838" y="3080144"/>
            <a:chExt cx="3135534" cy="1674374"/>
          </a:xfrm>
        </p:grpSpPr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3C8A3CB4-C696-4921-AE16-475BFE59AB06}"/>
                </a:ext>
              </a:extLst>
            </p:cNvPr>
            <p:cNvSpPr/>
            <p:nvPr/>
          </p:nvSpPr>
          <p:spPr>
            <a:xfrm>
              <a:off x="7311838" y="3080144"/>
              <a:ext cx="3135534" cy="97561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500" b="1" dirty="0">
                  <a:solidFill>
                    <a:schemeClr val="accent5">
                      <a:lumMod val="50000"/>
                    </a:schemeClr>
                  </a:solidFill>
                  <a:latin typeface="HandwritingCR" panose="02000603000000000000" pitchFamily="2" charset="0"/>
                  <a:ea typeface="HandwritingCR" panose="02000603000000000000" pitchFamily="2" charset="0"/>
                </a:rPr>
                <a:t>Betroffener bewusstlos</a:t>
              </a:r>
            </a:p>
          </p:txBody>
        </p:sp>
        <p:cxnSp>
          <p:nvCxnSpPr>
            <p:cNvPr id="23" name="Gerade Verbindung mit Pfeil 22">
              <a:extLst>
                <a:ext uri="{FF2B5EF4-FFF2-40B4-BE49-F238E27FC236}">
                  <a16:creationId xmlns:a16="http://schemas.microsoft.com/office/drawing/2014/main" id="{362C7096-2789-F36D-EF6C-9B83B5AB67C5}"/>
                </a:ext>
              </a:extLst>
            </p:cNvPr>
            <p:cNvCxnSpPr>
              <a:cxnSpLocks/>
            </p:cNvCxnSpPr>
            <p:nvPr/>
          </p:nvCxnSpPr>
          <p:spPr>
            <a:xfrm>
              <a:off x="9013465" y="4043889"/>
              <a:ext cx="0" cy="71062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2418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7BB640-D4D9-82FF-174E-B2692C6E0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Kommentare vor dem Video</a:t>
            </a:r>
            <a:br>
              <a:rPr lang="de-DE" dirty="0"/>
            </a:br>
            <a:r>
              <a:rPr lang="de-DE" dirty="0"/>
              <a:t>(Folie nur für Vorbereitung)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10E238-703A-1359-B2EB-C6C6BA0EE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1525"/>
            <a:ext cx="10515600" cy="4351338"/>
          </a:xfrm>
        </p:spPr>
        <p:txBody>
          <a:bodyPr/>
          <a:lstStyle/>
          <a:p>
            <a:r>
              <a:rPr lang="de-DE" dirty="0"/>
              <a:t>Hinweis auf Ursachen: Nicht immer Reizüberflutung (Epilepsie), sondern auch Vergiftungen, Unterzuckerung, Sonnenstich usw.</a:t>
            </a:r>
          </a:p>
          <a:p>
            <a:r>
              <a:rPr lang="de-DE" dirty="0"/>
              <a:t>„Achtet daher im Video darauf, was wir als Lehrer trotzdem als Maßnahme einbauen sollten!“</a:t>
            </a:r>
          </a:p>
          <a:p>
            <a:r>
              <a:rPr lang="de-DE" dirty="0"/>
              <a:t>Antwort: Notruf, da durch eine Medikamentengabe der Anfall unterbrochen werden kann und auch vor Sauerstoffunterversorgung aufgrund der eingeschränkten Atmung geschützt wird; zudem wissen wir nicht zwangsweise, um welche Art von Krampfanfall es sich handelt. Auch bei einem Anfall zwischen 30 s und 3 </a:t>
            </a:r>
            <a:r>
              <a:rPr lang="de-DE" dirty="0" err="1"/>
              <a:t>Minunten</a:t>
            </a:r>
            <a:r>
              <a:rPr lang="de-DE" dirty="0"/>
              <a:t> den Notruf wählen!</a:t>
            </a:r>
          </a:p>
        </p:txBody>
      </p:sp>
    </p:spTree>
    <p:extLst>
      <p:ext uri="{BB962C8B-B14F-4D97-AF65-F5344CB8AC3E}">
        <p14:creationId xmlns:p14="http://schemas.microsoft.com/office/powerpoint/2010/main" val="2696827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medien 1" title="Was tun bei einem epileptischen Anfall?">
            <a:hlinkClick r:id="" action="ppaction://media"/>
            <a:extLst>
              <a:ext uri="{FF2B5EF4-FFF2-40B4-BE49-F238E27FC236}">
                <a16:creationId xmlns:a16="http://schemas.microsoft.com/office/drawing/2014/main" id="{EDF04DEB-1CF2-7A42-5698-5047CBB155E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973" y="0"/>
            <a:ext cx="121380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62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7887609-2CB0-3FB4-D461-AA97B1915141}"/>
              </a:ext>
            </a:extLst>
          </p:cNvPr>
          <p:cNvSpPr txBox="1"/>
          <p:nvPr/>
        </p:nvSpPr>
        <p:spPr>
          <a:xfrm>
            <a:off x="3728853" y="1781298"/>
            <a:ext cx="49357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hlinkClick r:id="rId2"/>
              </a:rPr>
              <a:t>https://www.youtube.com/watch?v=-Ao4_eM-pPc</a:t>
            </a:r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96D7A40-2760-13F2-B083-EC1ACFD2E00D}"/>
              </a:ext>
            </a:extLst>
          </p:cNvPr>
          <p:cNvSpPr txBox="1"/>
          <p:nvPr/>
        </p:nvSpPr>
        <p:spPr>
          <a:xfrm>
            <a:off x="4315192" y="828388"/>
            <a:ext cx="3561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/>
              <a:t>Video: Krampfanfall</a:t>
            </a:r>
          </a:p>
        </p:txBody>
      </p:sp>
    </p:spTree>
    <p:extLst>
      <p:ext uri="{BB962C8B-B14F-4D97-AF65-F5344CB8AC3E}">
        <p14:creationId xmlns:p14="http://schemas.microsoft.com/office/powerpoint/2010/main" val="1923686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</Words>
  <Application>Microsoft Macintosh PowerPoint</Application>
  <PresentationFormat>Breitbild</PresentationFormat>
  <Paragraphs>24</Paragraphs>
  <Slides>6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HandwritingCR</vt:lpstr>
      <vt:lpstr>Office</vt:lpstr>
      <vt:lpstr>PowerPoint-Präsentation</vt:lpstr>
      <vt:lpstr>PowerPoint-Präsentation</vt:lpstr>
      <vt:lpstr>PowerPoint-Präsentation</vt:lpstr>
      <vt:lpstr>Kommentare vor dem Video (Folie nur für Vorbereitung)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Magdalena Leirich</dc:creator>
  <cp:lastModifiedBy>Irene Sontheimer</cp:lastModifiedBy>
  <cp:revision>14</cp:revision>
  <dcterms:created xsi:type="dcterms:W3CDTF">2022-09-06T13:04:15Z</dcterms:created>
  <dcterms:modified xsi:type="dcterms:W3CDTF">2023-07-12T16:31:54Z</dcterms:modified>
</cp:coreProperties>
</file>